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  <p:sldId id="607" r:id="rId145"/>
    <p:sldId id="608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  <p:sldId id="626" r:id="rId163"/>
    <p:sldId id="627" r:id="rId164"/>
    <p:sldId id="628" r:id="rId165"/>
    <p:sldId id="629" r:id="rId166"/>
    <p:sldId id="630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0" r:id="rId177"/>
    <p:sldId id="641" r:id="rId178"/>
    <p:sldId id="642" r:id="rId179"/>
    <p:sldId id="643" r:id="rId180"/>
    <p:sldId id="644" r:id="rId181"/>
    <p:sldId id="645" r:id="rId182"/>
    <p:sldId id="646" r:id="rId183"/>
    <p:sldId id="647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670" r:id="rId207"/>
    <p:sldId id="671" r:id="rId208"/>
    <p:sldId id="672" r:id="rId209"/>
    <p:sldId id="673" r:id="rId210"/>
    <p:sldId id="674" r:id="rId211"/>
    <p:sldId id="675" r:id="rId212"/>
    <p:sldId id="676" r:id="rId213"/>
    <p:sldId id="677" r:id="rId214"/>
    <p:sldId id="606" r:id="rId215"/>
    <p:sldId id="774" r:id="rId216"/>
    <p:sldId id="778" r:id="rId217"/>
    <p:sldId id="779" r:id="rId218"/>
    <p:sldId id="780" r:id="rId219"/>
    <p:sldId id="781" r:id="rId220"/>
    <p:sldId id="782" r:id="rId221"/>
    <p:sldId id="783" r:id="rId222"/>
    <p:sldId id="784" r:id="rId223"/>
    <p:sldId id="785" r:id="rId224"/>
    <p:sldId id="786" r:id="rId225"/>
    <p:sldId id="787" r:id="rId226"/>
    <p:sldId id="788" r:id="rId227"/>
    <p:sldId id="789" r:id="rId228"/>
    <p:sldId id="790" r:id="rId229"/>
    <p:sldId id="791" r:id="rId230"/>
    <p:sldId id="792" r:id="rId231"/>
    <p:sldId id="793" r:id="rId232"/>
    <p:sldId id="794" r:id="rId233"/>
    <p:sldId id="795" r:id="rId234"/>
    <p:sldId id="796" r:id="rId235"/>
    <p:sldId id="797" r:id="rId236"/>
    <p:sldId id="798" r:id="rId237"/>
    <p:sldId id="799" r:id="rId238"/>
    <p:sldId id="800" r:id="rId239"/>
    <p:sldId id="801" r:id="rId240"/>
    <p:sldId id="802" r:id="rId241"/>
    <p:sldId id="803" r:id="rId242"/>
    <p:sldId id="804" r:id="rId243"/>
    <p:sldId id="805" r:id="rId244"/>
    <p:sldId id="806" r:id="rId245"/>
    <p:sldId id="807" r:id="rId246"/>
    <p:sldId id="808" r:id="rId247"/>
    <p:sldId id="809" r:id="rId248"/>
    <p:sldId id="810" r:id="rId249"/>
    <p:sldId id="811" r:id="rId250"/>
    <p:sldId id="812" r:id="rId251"/>
    <p:sldId id="813" r:id="rId252"/>
    <p:sldId id="814" r:id="rId253"/>
    <p:sldId id="815" r:id="rId254"/>
    <p:sldId id="816" r:id="rId255"/>
    <p:sldId id="817" r:id="rId256"/>
    <p:sldId id="819" r:id="rId257"/>
    <p:sldId id="820" r:id="rId258"/>
    <p:sldId id="821" r:id="rId259"/>
    <p:sldId id="822" r:id="rId260"/>
    <p:sldId id="823" r:id="rId261"/>
    <p:sldId id="824" r:id="rId262"/>
    <p:sldId id="825" r:id="rId263"/>
    <p:sldId id="826" r:id="rId264"/>
    <p:sldId id="827" r:id="rId265"/>
    <p:sldId id="828" r:id="rId266"/>
    <p:sldId id="829" r:id="rId267"/>
    <p:sldId id="830" r:id="rId268"/>
    <p:sldId id="831" r:id="rId269"/>
    <p:sldId id="832" r:id="rId270"/>
    <p:sldId id="833" r:id="rId271"/>
    <p:sldId id="834" r:id="rId272"/>
    <p:sldId id="678" r:id="rId273"/>
    <p:sldId id="680" r:id="rId274"/>
    <p:sldId id="681" r:id="rId275"/>
    <p:sldId id="682" r:id="rId276"/>
    <p:sldId id="683" r:id="rId277"/>
    <p:sldId id="684" r:id="rId278"/>
    <p:sldId id="685" r:id="rId279"/>
    <p:sldId id="686" r:id="rId280"/>
    <p:sldId id="687" r:id="rId281"/>
    <p:sldId id="688" r:id="rId282"/>
    <p:sldId id="689" r:id="rId283"/>
    <p:sldId id="691" r:id="rId284"/>
    <p:sldId id="692" r:id="rId285"/>
    <p:sldId id="690" r:id="rId286"/>
    <p:sldId id="693" r:id="rId287"/>
    <p:sldId id="695" r:id="rId288"/>
    <p:sldId id="694" r:id="rId289"/>
    <p:sldId id="696" r:id="rId290"/>
    <p:sldId id="697" r:id="rId291"/>
    <p:sldId id="698" r:id="rId292"/>
    <p:sldId id="699" r:id="rId293"/>
    <p:sldId id="700" r:id="rId294"/>
    <p:sldId id="701" r:id="rId295"/>
    <p:sldId id="702" r:id="rId296"/>
    <p:sldId id="703" r:id="rId297"/>
    <p:sldId id="704" r:id="rId298"/>
    <p:sldId id="705" r:id="rId299"/>
    <p:sldId id="706" r:id="rId300"/>
    <p:sldId id="707" r:id="rId301"/>
    <p:sldId id="708" r:id="rId302"/>
    <p:sldId id="709" r:id="rId303"/>
    <p:sldId id="711" r:id="rId304"/>
    <p:sldId id="712" r:id="rId305"/>
    <p:sldId id="710" r:id="rId306"/>
    <p:sldId id="713" r:id="rId307"/>
    <p:sldId id="714" r:id="rId308"/>
    <p:sldId id="715" r:id="rId309"/>
    <p:sldId id="716" r:id="rId310"/>
    <p:sldId id="717" r:id="rId311"/>
    <p:sldId id="718" r:id="rId312"/>
    <p:sldId id="719" r:id="rId313"/>
    <p:sldId id="720" r:id="rId314"/>
    <p:sldId id="721" r:id="rId315"/>
    <p:sldId id="722" r:id="rId316"/>
    <p:sldId id="723" r:id="rId317"/>
    <p:sldId id="724" r:id="rId318"/>
    <p:sldId id="679" r:id="rId319"/>
    <p:sldId id="726" r:id="rId320"/>
    <p:sldId id="727" r:id="rId321"/>
    <p:sldId id="728" r:id="rId322"/>
    <p:sldId id="729" r:id="rId323"/>
    <p:sldId id="730" r:id="rId324"/>
    <p:sldId id="731" r:id="rId325"/>
    <p:sldId id="733" r:id="rId326"/>
    <p:sldId id="732" r:id="rId327"/>
    <p:sldId id="734" r:id="rId328"/>
    <p:sldId id="735" r:id="rId329"/>
    <p:sldId id="736" r:id="rId330"/>
    <p:sldId id="737" r:id="rId331"/>
    <p:sldId id="775" r:id="rId332"/>
    <p:sldId id="738" r:id="rId333"/>
    <p:sldId id="739" r:id="rId334"/>
    <p:sldId id="740" r:id="rId335"/>
    <p:sldId id="741" r:id="rId336"/>
    <p:sldId id="744" r:id="rId337"/>
    <p:sldId id="742" r:id="rId338"/>
    <p:sldId id="743" r:id="rId339"/>
    <p:sldId id="745" r:id="rId340"/>
    <p:sldId id="746" r:id="rId341"/>
    <p:sldId id="747" r:id="rId342"/>
    <p:sldId id="748" r:id="rId343"/>
    <p:sldId id="749" r:id="rId344"/>
    <p:sldId id="750" r:id="rId345"/>
    <p:sldId id="751" r:id="rId346"/>
    <p:sldId id="752" r:id="rId347"/>
    <p:sldId id="753" r:id="rId348"/>
    <p:sldId id="754" r:id="rId349"/>
    <p:sldId id="755" r:id="rId350"/>
    <p:sldId id="756" r:id="rId351"/>
    <p:sldId id="757" r:id="rId352"/>
    <p:sldId id="758" r:id="rId353"/>
    <p:sldId id="759" r:id="rId354"/>
    <p:sldId id="760" r:id="rId355"/>
    <p:sldId id="761" r:id="rId356"/>
    <p:sldId id="776" r:id="rId357"/>
    <p:sldId id="777" r:id="rId358"/>
    <p:sldId id="762" r:id="rId359"/>
    <p:sldId id="763" r:id="rId360"/>
    <p:sldId id="764" r:id="rId361"/>
    <p:sldId id="765" r:id="rId362"/>
    <p:sldId id="766" r:id="rId363"/>
    <p:sldId id="767" r:id="rId364"/>
    <p:sldId id="768" r:id="rId365"/>
    <p:sldId id="769" r:id="rId366"/>
    <p:sldId id="770" r:id="rId367"/>
    <p:sldId id="771" r:id="rId368"/>
    <p:sldId id="772" r:id="rId369"/>
    <p:sldId id="773" r:id="rId370"/>
    <p:sldId id="725" r:id="rId371"/>
    <p:sldId id="836" r:id="rId372"/>
    <p:sldId id="842" r:id="rId373"/>
    <p:sldId id="843" r:id="rId374"/>
    <p:sldId id="837" r:id="rId375"/>
    <p:sldId id="844" r:id="rId376"/>
    <p:sldId id="845" r:id="rId377"/>
    <p:sldId id="846" r:id="rId378"/>
    <p:sldId id="847" r:id="rId379"/>
    <p:sldId id="848" r:id="rId380"/>
    <p:sldId id="849" r:id="rId381"/>
    <p:sldId id="850" r:id="rId382"/>
    <p:sldId id="851" r:id="rId383"/>
    <p:sldId id="852" r:id="rId384"/>
    <p:sldId id="838" r:id="rId385"/>
    <p:sldId id="853" r:id="rId386"/>
    <p:sldId id="854" r:id="rId387"/>
    <p:sldId id="855" r:id="rId388"/>
    <p:sldId id="856" r:id="rId389"/>
    <p:sldId id="857" r:id="rId390"/>
    <p:sldId id="858" r:id="rId391"/>
    <p:sldId id="860" r:id="rId392"/>
    <p:sldId id="859" r:id="rId393"/>
    <p:sldId id="861" r:id="rId394"/>
    <p:sldId id="839" r:id="rId395"/>
    <p:sldId id="862" r:id="rId396"/>
    <p:sldId id="863" r:id="rId397"/>
    <p:sldId id="864" r:id="rId398"/>
    <p:sldId id="865" r:id="rId399"/>
    <p:sldId id="866" r:id="rId400"/>
    <p:sldId id="867" r:id="rId401"/>
    <p:sldId id="840" r:id="rId402"/>
    <p:sldId id="868" r:id="rId403"/>
    <p:sldId id="869" r:id="rId404"/>
    <p:sldId id="870" r:id="rId405"/>
    <p:sldId id="871" r:id="rId406"/>
    <p:sldId id="872" r:id="rId407"/>
    <p:sldId id="841" r:id="rId408"/>
    <p:sldId id="873" r:id="rId409"/>
    <p:sldId id="874" r:id="rId410"/>
    <p:sldId id="875" r:id="rId411"/>
    <p:sldId id="835" r:id="rId412"/>
    <p:sldId id="877" r:id="rId413"/>
    <p:sldId id="881" r:id="rId414"/>
    <p:sldId id="882" r:id="rId415"/>
    <p:sldId id="883" r:id="rId416"/>
    <p:sldId id="884" r:id="rId417"/>
    <p:sldId id="885" r:id="rId418"/>
    <p:sldId id="886" r:id="rId419"/>
    <p:sldId id="878" r:id="rId420"/>
    <p:sldId id="887" r:id="rId421"/>
    <p:sldId id="888" r:id="rId422"/>
    <p:sldId id="889" r:id="rId423"/>
    <p:sldId id="890" r:id="rId424"/>
    <p:sldId id="892" r:id="rId425"/>
    <p:sldId id="891" r:id="rId426"/>
    <p:sldId id="893" r:id="rId427"/>
    <p:sldId id="894" r:id="rId428"/>
    <p:sldId id="895" r:id="rId429"/>
    <p:sldId id="896" r:id="rId430"/>
    <p:sldId id="897" r:id="rId431"/>
    <p:sldId id="879" r:id="rId432"/>
    <p:sldId id="898" r:id="rId433"/>
    <p:sldId id="899" r:id="rId434"/>
    <p:sldId id="900" r:id="rId435"/>
    <p:sldId id="901" r:id="rId436"/>
    <p:sldId id="902" r:id="rId437"/>
    <p:sldId id="903" r:id="rId438"/>
    <p:sldId id="904" r:id="rId439"/>
    <p:sldId id="905" r:id="rId440"/>
    <p:sldId id="906" r:id="rId441"/>
    <p:sldId id="880" r:id="rId442"/>
    <p:sldId id="907" r:id="rId443"/>
    <p:sldId id="908" r:id="rId444"/>
    <p:sldId id="876" r:id="rId44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commentAuthors" Target="commentAuthors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viewProps" Target="viewProps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tableStyles" Target="tableStyles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presProps" Target="presProps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theme" Target="theme/theme1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llaboutfpga.com/vhdl-code-for-2-to-4-deco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llaboutfpga.com/bcd-to-7-segment-decoder-vhdl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hyperlink" Target="https://allaboutfpga.com/vhdl-4-to-1-mux-multiplex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gi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jpeg"/><Relationship Id="rId4" Type="http://schemas.openxmlformats.org/officeDocument/2006/relationships/image" Target="../media/image283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e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gif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gif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gif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gi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gif"/><Relationship Id="rId2" Type="http://schemas.openxmlformats.org/officeDocument/2006/relationships/image" Target="../media/image447.gif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5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jpe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7" Type="http://schemas.openxmlformats.org/officeDocument/2006/relationships/image" Target="../media/image537.png"/><Relationship Id="rId2" Type="http://schemas.openxmlformats.org/officeDocument/2006/relationships/image" Target="../media/image5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4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537.png"/><Relationship Id="rId7" Type="http://schemas.openxmlformats.org/officeDocument/2006/relationships/image" Target="../media/image541.png"/><Relationship Id="rId2" Type="http://schemas.openxmlformats.org/officeDocument/2006/relationships/image" Target="../media/image5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2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5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DeMorgan</a:t>
            </a:r>
            <a:r>
              <a:rPr lang="es-PA" dirty="0" smtClean="0"/>
              <a:t> y la condición donde Y =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Un circuito digital que detecta la presencia de un estado particular</a:t>
            </a:r>
          </a:p>
          <a:p>
            <a:pPr lvl="1"/>
            <a:r>
              <a:rPr lang="es-PA" dirty="0" smtClean="0"/>
              <a:t>Activa una o más salidas del circuito dependiendo de las entradas</a:t>
            </a:r>
          </a:p>
          <a:p>
            <a:pPr lvl="1"/>
            <a:r>
              <a:rPr lang="es-PA" dirty="0" smtClean="0"/>
              <a:t>Ejemplo 1, mas simple: NAND, AND (la combinación exacta da un estado ALTO a su salida)</a:t>
            </a:r>
          </a:p>
          <a:p>
            <a:pPr lvl="1"/>
            <a:r>
              <a:rPr lang="es-PA" dirty="0" smtClean="0"/>
              <a:t>Para n-bits de entrada existen 2^n compuertas lógicas que decodifican la entrada</a:t>
            </a:r>
          </a:p>
          <a:p>
            <a:pPr lvl="1"/>
            <a:r>
              <a:rPr lang="es-PA" dirty="0" smtClean="0"/>
              <a:t>Ejemplo 2, el decodificador de BCD</a:t>
            </a:r>
          </a:p>
          <a:p>
            <a:pPr lvl="2"/>
            <a:r>
              <a:rPr lang="es-PA" dirty="0" smtClean="0"/>
              <a:t>4 variables de entrada</a:t>
            </a:r>
          </a:p>
          <a:p>
            <a:pPr lvl="2"/>
            <a:r>
              <a:rPr lang="es-PA" dirty="0" smtClean="0"/>
              <a:t>10 variables de salida</a:t>
            </a:r>
          </a:p>
          <a:p>
            <a:pPr lvl="1"/>
            <a:r>
              <a:rPr lang="es-PA" dirty="0" smtClean="0"/>
              <a:t>Ejemplo 3, decodificador de BCD a 7-Segmentos</a:t>
            </a:r>
          </a:p>
          <a:p>
            <a:pPr lvl="2"/>
            <a:r>
              <a:rPr lang="es-PA" dirty="0" smtClean="0"/>
              <a:t>4 in, 8 </a:t>
            </a:r>
            <a:r>
              <a:rPr lang="es-PA" dirty="0" err="1" smtClean="0"/>
              <a:t>out</a:t>
            </a:r>
            <a:r>
              <a:rPr lang="es-PA" dirty="0" smtClean="0"/>
              <a:t>, 10 numéricos representados por su salida, 6 no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salida sencilla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(a) AND y (b) NAND como decodificadores</a:t>
            </a:r>
          </a:p>
          <a:p>
            <a:pPr lvl="1"/>
            <a:r>
              <a:rPr lang="es-PA" dirty="0" smtClean="0"/>
              <a:t>MSB = D3</a:t>
            </a:r>
          </a:p>
          <a:p>
            <a:pPr lvl="1"/>
            <a:r>
              <a:rPr lang="es-PA" dirty="0" smtClean="0"/>
              <a:t>LSB = D0</a:t>
            </a:r>
          </a:p>
          <a:p>
            <a:pPr lvl="1"/>
            <a:r>
              <a:rPr lang="es-PA" dirty="0" smtClean="0"/>
              <a:t>D = en este caso es una serie de bits de la entrada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4181475"/>
            <a:ext cx="1064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¿Cuál es la salida que decodificaría a?</a:t>
            </a:r>
          </a:p>
          <a:p>
            <a:r>
              <a:rPr lang="es-PA" dirty="0"/>
              <a:t>¿Cuál es la salida que decodificaría b</a:t>
            </a:r>
            <a:r>
              <a:rPr lang="es-PA" dirty="0" smtClean="0"/>
              <a:t>?</a:t>
            </a:r>
          </a:p>
          <a:p>
            <a:r>
              <a:rPr lang="es-PA" dirty="0"/>
              <a:t>¿Cuál es la salida que decodificaría </a:t>
            </a:r>
            <a:r>
              <a:rPr lang="es-PA" dirty="0" smtClean="0"/>
              <a:t>c	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2" y="1853248"/>
            <a:ext cx="10633831" cy="20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Decodificadores de compuerta sencillo</a:t>
            </a:r>
          </a:p>
          <a:p>
            <a:pPr lvl="1"/>
            <a:r>
              <a:rPr lang="es-PA" dirty="0" smtClean="0"/>
              <a:t>Se usan para activar otro circuito digital dependiendo de las condiciones</a:t>
            </a:r>
          </a:p>
          <a:p>
            <a:pPr lvl="2"/>
            <a:r>
              <a:rPr lang="es-PA" dirty="0" smtClean="0"/>
              <a:t>Habilitar un periférico de PC, ejemplo al escribir en una dirección de estado y control habilita el periférico</a:t>
            </a:r>
            <a:endParaRPr lang="es-PA" dirty="0"/>
          </a:p>
          <a:p>
            <a:r>
              <a:rPr lang="es-PA" dirty="0" smtClean="0"/>
              <a:t>Ejemplo:  Diseñar para VHDL con Vivado si.  </a:t>
            </a:r>
          </a:p>
          <a:p>
            <a:pPr lvl="1"/>
            <a:r>
              <a:rPr lang="es-PA" dirty="0" smtClean="0"/>
              <a:t>El COM1 y COM2 de la PC se activa si las entradas de control !(IOR) (Input/Output </a:t>
            </a:r>
            <a:r>
              <a:rPr lang="es-PA" dirty="0" err="1" smtClean="0"/>
              <a:t>Read</a:t>
            </a:r>
            <a:r>
              <a:rPr lang="es-PA" dirty="0" smtClean="0"/>
              <a:t>) o !(IOW) (Input/Output </a:t>
            </a:r>
            <a:r>
              <a:rPr lang="es-PA" dirty="0" err="1" smtClean="0"/>
              <a:t>Write</a:t>
            </a:r>
            <a:r>
              <a:rPr lang="es-PA" dirty="0" smtClean="0"/>
              <a:t>) son activadas</a:t>
            </a:r>
          </a:p>
          <a:p>
            <a:pPr lvl="1"/>
            <a:r>
              <a:rPr lang="es-PA" dirty="0" smtClean="0"/>
              <a:t>Posee una dirección única de 10 bits representado por una dirección A[0:9] está presente</a:t>
            </a:r>
          </a:p>
          <a:p>
            <a:pPr lvl="1"/>
            <a:r>
              <a:rPr lang="es-PA" dirty="0" smtClean="0"/>
              <a:t>A[0:9] se puede representar por 3 bytes</a:t>
            </a:r>
          </a:p>
          <a:p>
            <a:pPr lvl="1"/>
            <a:r>
              <a:rPr lang="es-PA" dirty="0" smtClean="0"/>
              <a:t>Las salidas son en activo bajo !(COM1Enable) y !(COM2Enable)</a:t>
            </a:r>
          </a:p>
          <a:p>
            <a:pPr lvl="2"/>
            <a:r>
              <a:rPr lang="es-PA" dirty="0" smtClean="0"/>
              <a:t>!COM1Enable activo si !(IOR) o !(IOW) son activos bajos y la dirección está entre 0x3F8-0x3FF</a:t>
            </a:r>
          </a:p>
          <a:p>
            <a:pPr lvl="2"/>
            <a:r>
              <a:rPr lang="es-PA" dirty="0" smtClean="0"/>
              <a:t>!COM2Enable activo si !(IOR) o !(IOW) son activos bajos y la dirección está entre 0x2F8-0x2FF</a:t>
            </a:r>
          </a:p>
        </p:txBody>
      </p:sp>
    </p:spTree>
    <p:extLst>
      <p:ext uri="{BB962C8B-B14F-4D97-AF65-F5344CB8AC3E}">
        <p14:creationId xmlns:p14="http://schemas.microsoft.com/office/powerpoint/2010/main" val="12665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COM1</a:t>
            </a:r>
          </a:p>
          <a:p>
            <a:pPr lvl="1"/>
            <a:r>
              <a:rPr lang="es-PA" dirty="0" smtClean="0"/>
              <a:t>Dirección alta COM1  0x3F8 = 0011 1111 1000</a:t>
            </a:r>
          </a:p>
          <a:p>
            <a:pPr lvl="1"/>
            <a:r>
              <a:rPr lang="es-PA" dirty="0" smtClean="0"/>
              <a:t>Dirección baja COM1 0x3FF = 0011 1111 1111</a:t>
            </a:r>
          </a:p>
          <a:p>
            <a:r>
              <a:rPr lang="es-PA" dirty="0" smtClean="0"/>
              <a:t>COM2</a:t>
            </a:r>
          </a:p>
          <a:p>
            <a:pPr lvl="1"/>
            <a:r>
              <a:rPr lang="es-PA" dirty="0"/>
              <a:t>Dirección alta COM1  </a:t>
            </a:r>
            <a:r>
              <a:rPr lang="es-PA" dirty="0" smtClean="0"/>
              <a:t>0x2F8 </a:t>
            </a:r>
            <a:r>
              <a:rPr lang="es-PA" dirty="0"/>
              <a:t>= </a:t>
            </a:r>
            <a:r>
              <a:rPr lang="es-PA" dirty="0" smtClean="0"/>
              <a:t>0010 </a:t>
            </a:r>
            <a:r>
              <a:rPr lang="es-PA" dirty="0"/>
              <a:t>1111 1000</a:t>
            </a:r>
          </a:p>
          <a:p>
            <a:pPr lvl="1"/>
            <a:r>
              <a:rPr lang="es-PA" dirty="0"/>
              <a:t>Dirección baja COM1 0x3FF = </a:t>
            </a:r>
            <a:r>
              <a:rPr lang="es-PA" dirty="0" smtClean="0"/>
              <a:t>0010 </a:t>
            </a:r>
            <a:r>
              <a:rPr lang="es-PA" dirty="0"/>
              <a:t>1111 </a:t>
            </a:r>
            <a:r>
              <a:rPr lang="es-PA" dirty="0" smtClean="0"/>
              <a:t>1111</a:t>
            </a:r>
            <a:endParaRPr lang="en-US" dirty="0"/>
          </a:p>
          <a:p>
            <a:r>
              <a:rPr lang="es-PA" dirty="0" smtClean="0"/>
              <a:t>Los A[0:2] son condiciones no me importa para ambos casos</a:t>
            </a:r>
          </a:p>
          <a:p>
            <a:pPr lvl="1"/>
            <a:r>
              <a:rPr lang="es-PA" dirty="0" smtClean="0"/>
              <a:t>COM1 = 0011 1111 1XXX</a:t>
            </a:r>
          </a:p>
          <a:p>
            <a:pPr lvl="1"/>
            <a:r>
              <a:rPr lang="es-PA" dirty="0" smtClean="0"/>
              <a:t>COM2 = 0010 1111 1XXX</a:t>
            </a:r>
          </a:p>
          <a:p>
            <a:r>
              <a:rPr lang="es-PA" dirty="0" smtClean="0"/>
              <a:t>Diferenciamos el COM1 del COM2 por el A(8)</a:t>
            </a:r>
          </a:p>
          <a:p>
            <a:r>
              <a:rPr lang="es-PA" dirty="0"/>
              <a:t>!COM1Enable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err="1" smtClean="0"/>
              <a:t>Adress</a:t>
            </a:r>
            <a:r>
              <a:rPr lang="es-PA" dirty="0" smtClean="0"/>
              <a:t> &lt;= STD_LOGIC_VECTOR(9 </a:t>
            </a:r>
            <a:r>
              <a:rPr lang="es-PA" dirty="0" err="1" smtClean="0"/>
              <a:t>downto</a:t>
            </a:r>
            <a:r>
              <a:rPr lang="es-PA" dirty="0" smtClean="0"/>
              <a:t> 3) </a:t>
            </a:r>
          </a:p>
          <a:p>
            <a:pPr lvl="1"/>
            <a:r>
              <a:rPr lang="es-PA" dirty="0" smtClean="0"/>
              <a:t>COM1Enable &lt;= </a:t>
            </a:r>
            <a:r>
              <a:rPr lang="es-PA" dirty="0" err="1" smtClean="0"/>
              <a:t>Not</a:t>
            </a:r>
            <a:r>
              <a:rPr lang="es-PA" dirty="0" smtClean="0"/>
              <a:t> ((!IOR OR !IOW) AND </a:t>
            </a:r>
            <a:r>
              <a:rPr lang="es-PA" dirty="0" err="1" smtClean="0"/>
              <a:t>Address</a:t>
            </a:r>
            <a:r>
              <a:rPr lang="es-PA" dirty="0" smtClean="0"/>
              <a:t> AND A(8))</a:t>
            </a:r>
            <a:endParaRPr lang="es-PA" dirty="0"/>
          </a:p>
          <a:p>
            <a:r>
              <a:rPr lang="es-PA" dirty="0"/>
              <a:t>!COM2Enable activo si !(IOR) o !(IOW) son activos </a:t>
            </a:r>
            <a:r>
              <a:rPr lang="es-PA" dirty="0" smtClean="0"/>
              <a:t>bajos</a:t>
            </a:r>
          </a:p>
          <a:p>
            <a:pPr lvl="1"/>
            <a:r>
              <a:rPr lang="es-PA" dirty="0" smtClean="0"/>
              <a:t>COM2Enable &lt;= </a:t>
            </a:r>
            <a:r>
              <a:rPr lang="es-PA" dirty="0" err="1" smtClean="0"/>
              <a:t>Not</a:t>
            </a:r>
            <a:r>
              <a:rPr lang="es-PA" dirty="0" smtClean="0"/>
              <a:t> ((!IOR </a:t>
            </a:r>
            <a:r>
              <a:rPr lang="es-PA" dirty="0" err="1" smtClean="0"/>
              <a:t>or</a:t>
            </a:r>
            <a:r>
              <a:rPr lang="es-PA" dirty="0" smtClean="0"/>
              <a:t> !IOW) AND </a:t>
            </a:r>
            <a:r>
              <a:rPr lang="es-PA" dirty="0" err="1" smtClean="0"/>
              <a:t>Address</a:t>
            </a:r>
            <a:r>
              <a:rPr lang="es-PA" dirty="0" smtClean="0"/>
              <a:t> AND NOT A(8))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54" y="1426128"/>
            <a:ext cx="6040075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/>
              <a:t>Decodificadores – De salida sencilla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Dibujar una compuerta decodificadora de la siguiente dirección: D3D2D1D0 = 1100</a:t>
            </a:r>
          </a:p>
          <a:p>
            <a:pPr lvl="1"/>
            <a:r>
              <a:rPr lang="es-PA" dirty="0" smtClean="0"/>
              <a:t>Salida activo alto (VHDL)</a:t>
            </a:r>
          </a:p>
          <a:p>
            <a:pPr lvl="1"/>
            <a:r>
              <a:rPr lang="es-PA" dirty="0" smtClean="0"/>
              <a:t>Salida activo bajo (VHDL)</a:t>
            </a:r>
          </a:p>
        </p:txBody>
      </p:sp>
    </p:spTree>
    <p:extLst>
      <p:ext uri="{BB962C8B-B14F-4D97-AF65-F5344CB8AC3E}">
        <p14:creationId xmlns:p14="http://schemas.microsoft.com/office/powerpoint/2010/main" val="24072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Usualmente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decodificadores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multiples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entradas </a:t>
            </a:r>
            <a:r>
              <a:rPr lang="en-US" dirty="0" err="1" smtClean="0"/>
              <a:t>decodificadoras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decodificador</a:t>
            </a:r>
            <a:r>
              <a:rPr lang="en-US" dirty="0" smtClean="0"/>
              <a:t> de “n” entradas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decodificar</a:t>
            </a:r>
            <a:r>
              <a:rPr lang="en-US" dirty="0" smtClean="0"/>
              <a:t> hasta “m = 2^n” </a:t>
            </a:r>
            <a:r>
              <a:rPr lang="en-US" dirty="0" err="1" smtClean="0"/>
              <a:t>salidas</a:t>
            </a:r>
            <a:endParaRPr lang="en-US" dirty="0" smtClean="0"/>
          </a:p>
          <a:p>
            <a:r>
              <a:rPr lang="es-PA" dirty="0" smtClean="0"/>
              <a:t>Se describen como “decodificadores de ‘n’ a ‘m’ líneas”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2 a 4 líneas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8" y="2486680"/>
            <a:ext cx="4274104" cy="386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40" y="2828057"/>
            <a:ext cx="6719596" cy="31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Parecido al ejemplo anterior</a:t>
            </a:r>
          </a:p>
          <a:p>
            <a:pPr lvl="1"/>
            <a:r>
              <a:rPr lang="es-PA" dirty="0" smtClean="0"/>
              <a:t>Decodificador de 2 a </a:t>
            </a:r>
            <a:r>
              <a:rPr lang="es-PA" dirty="0"/>
              <a:t>4 líneas (</a:t>
            </a:r>
            <a:r>
              <a:rPr lang="es-PA" dirty="0">
                <a:hlinkClick r:id="rId2"/>
              </a:rPr>
              <a:t>https://allaboutfpga.com/vhdl-code-for-2-to-4-decoder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7" y="2625755"/>
            <a:ext cx="9750230" cy="3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7" y="2628200"/>
            <a:ext cx="3731516" cy="415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83" y="2853480"/>
            <a:ext cx="3657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/>
              <a:t>Parecido al ejemplo anterior</a:t>
            </a:r>
          </a:p>
          <a:p>
            <a:pPr lvl="1"/>
            <a:r>
              <a:rPr lang="es-PA" dirty="0"/>
              <a:t>Decodificador de 2 a 4 líneas (</a:t>
            </a:r>
            <a:r>
              <a:rPr lang="es-PA" dirty="0">
                <a:hlinkClick r:id="rId2"/>
              </a:rPr>
              <a:t>https://allaboutfpga.com/vhdl-code-for-2-to-4-decoder/</a:t>
            </a:r>
            <a:r>
              <a:rPr lang="es-PA" dirty="0"/>
              <a:t>)</a:t>
            </a:r>
          </a:p>
          <a:p>
            <a:endParaRPr lang="es-PA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4506468" y="2649522"/>
            <a:ext cx="4649081" cy="319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661"/>
          <a:stretch/>
        </p:blipFill>
        <p:spPr>
          <a:xfrm>
            <a:off x="141242" y="2632403"/>
            <a:ext cx="4365226" cy="387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6" y="5397941"/>
            <a:ext cx="6361652" cy="13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rmAutofit/>
          </a:bodyPr>
          <a:lstStyle/>
          <a:p>
            <a:r>
              <a:rPr lang="es-PA" dirty="0" smtClean="0"/>
              <a:t>Decodificador de 3 a 8 líneas (activo bajo)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4" y="1152983"/>
            <a:ext cx="3870987" cy="561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253778"/>
            <a:ext cx="7241137" cy="26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sz="1400" dirty="0" smtClean="0"/>
              <a:t>Decodificador de 3 a 8 líneas (activo bajo) – VHDL</a:t>
            </a:r>
          </a:p>
          <a:p>
            <a:pPr marL="0" indent="0">
              <a:buNone/>
            </a:pPr>
            <a:r>
              <a:rPr lang="es-PA" sz="1400" dirty="0" err="1"/>
              <a:t>library</a:t>
            </a:r>
            <a:r>
              <a:rPr lang="es-PA" sz="1400" dirty="0"/>
              <a:t> IEEE;</a:t>
            </a:r>
          </a:p>
          <a:p>
            <a:pPr marL="0" indent="0">
              <a:buNone/>
            </a:pPr>
            <a:r>
              <a:rPr lang="es-PA" sz="1400" dirty="0"/>
              <a:t>use IEEE.STD_LOGIC_1164.all;</a:t>
            </a:r>
          </a:p>
          <a:p>
            <a:pPr marL="0" indent="0">
              <a:buNone/>
            </a:pPr>
            <a:r>
              <a:rPr lang="es-PA" sz="1400" dirty="0" err="1"/>
              <a:t>entity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err="1"/>
              <a:t>port</a:t>
            </a:r>
            <a:r>
              <a:rPr lang="es-PA" sz="1400" dirty="0" smtClean="0"/>
              <a:t>(</a:t>
            </a:r>
          </a:p>
          <a:p>
            <a:pPr marL="0" indent="0">
              <a:buNone/>
            </a:pPr>
            <a:r>
              <a:rPr lang="es-PA" sz="1400" dirty="0"/>
              <a:t>G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STD_LOGIC;</a:t>
            </a:r>
            <a:endParaRPr lang="es-PA" sz="1400" dirty="0"/>
          </a:p>
          <a:p>
            <a:pPr marL="0" indent="0">
              <a:buNone/>
            </a:pPr>
            <a:r>
              <a:rPr lang="es-PA" sz="1400" dirty="0"/>
              <a:t>D</a:t>
            </a:r>
            <a:r>
              <a:rPr lang="es-PA" sz="1400" dirty="0" smtClean="0"/>
              <a:t> </a:t>
            </a:r>
            <a:r>
              <a:rPr lang="es-PA" sz="1400" dirty="0"/>
              <a:t>: in </a:t>
            </a:r>
            <a:r>
              <a:rPr lang="es-PA" sz="1400" dirty="0" smtClean="0"/>
              <a:t>STD_LOGIC_VECTOR(   ?   </a:t>
            </a:r>
            <a:r>
              <a:rPr lang="es-PA" sz="1400" dirty="0" err="1" smtClean="0"/>
              <a:t>downto</a:t>
            </a:r>
            <a:r>
              <a:rPr lang="es-PA" sz="1400" dirty="0" smtClean="0"/>
              <a:t> </a:t>
            </a:r>
            <a:r>
              <a:rPr lang="es-PA" sz="1400" dirty="0"/>
              <a:t>0);</a:t>
            </a:r>
          </a:p>
          <a:p>
            <a:pPr marL="0" indent="0">
              <a:buNone/>
            </a:pPr>
            <a:r>
              <a:rPr lang="es-PA" sz="1400" dirty="0"/>
              <a:t>Y</a:t>
            </a:r>
            <a:r>
              <a:rPr lang="es-PA" sz="1400" dirty="0" smtClean="0"/>
              <a:t> </a:t>
            </a:r>
            <a:r>
              <a:rPr lang="es-PA" sz="1400" dirty="0"/>
              <a:t>: </a:t>
            </a:r>
            <a:r>
              <a:rPr lang="es-PA" sz="1400" dirty="0" err="1"/>
              <a:t>out</a:t>
            </a:r>
            <a:r>
              <a:rPr lang="es-PA" sz="1400" dirty="0"/>
              <a:t> STD_LOGIC_VECTOR(3 </a:t>
            </a:r>
            <a:r>
              <a:rPr lang="es-PA" sz="1400" dirty="0" err="1"/>
              <a:t>downto</a:t>
            </a:r>
            <a:r>
              <a:rPr lang="es-PA" sz="1400" dirty="0"/>
              <a:t> 0)</a:t>
            </a:r>
          </a:p>
          <a:p>
            <a:pPr marL="0" indent="0">
              <a:buNone/>
            </a:pPr>
            <a:r>
              <a:rPr lang="es-PA" sz="1400" dirty="0"/>
              <a:t>);</a:t>
            </a:r>
          </a:p>
          <a:p>
            <a:pPr marL="0" indent="0">
              <a:buNone/>
            </a:pPr>
            <a:r>
              <a:rPr lang="es-PA" sz="1400" dirty="0" err="1"/>
              <a:t>end</a:t>
            </a:r>
            <a:r>
              <a:rPr lang="es-PA" sz="1400" dirty="0"/>
              <a:t> </a:t>
            </a:r>
            <a:r>
              <a:rPr lang="es-PA" sz="1400" dirty="0" err="1"/>
              <a:t>decoder</a:t>
            </a:r>
            <a:r>
              <a:rPr lang="es-PA" sz="1400" dirty="0"/>
              <a:t>;</a:t>
            </a:r>
          </a:p>
          <a:p>
            <a:pPr marL="0" indent="0">
              <a:buNone/>
            </a:pPr>
            <a:r>
              <a:rPr lang="es-PA" sz="1400" dirty="0" err="1"/>
              <a:t>architecture</a:t>
            </a:r>
            <a:r>
              <a:rPr lang="es-PA" sz="1400" dirty="0"/>
              <a:t> </a:t>
            </a:r>
            <a:r>
              <a:rPr lang="es-PA" sz="1400" dirty="0" err="1"/>
              <a:t>bhv</a:t>
            </a:r>
            <a:r>
              <a:rPr lang="es-PA" sz="1400" dirty="0"/>
              <a:t> of </a:t>
            </a:r>
            <a:r>
              <a:rPr lang="es-PA" sz="1400" dirty="0" err="1"/>
              <a:t>decoder</a:t>
            </a:r>
            <a:r>
              <a:rPr lang="es-PA" sz="1400" dirty="0"/>
              <a:t> </a:t>
            </a:r>
            <a:r>
              <a:rPr lang="es-PA" sz="1400" dirty="0" err="1"/>
              <a:t>is</a:t>
            </a:r>
            <a:endParaRPr lang="es-PA" sz="1400" dirty="0"/>
          </a:p>
          <a:p>
            <a:pPr marL="0" indent="0">
              <a:buNone/>
            </a:pPr>
            <a:r>
              <a:rPr lang="es-PA" sz="1400" dirty="0" smtClean="0"/>
              <a:t>Begin</a:t>
            </a:r>
          </a:p>
          <a:p>
            <a:pPr marL="0" indent="0">
              <a:buNone/>
            </a:pPr>
            <a:r>
              <a:rPr lang="es-PA" sz="1400" dirty="0"/>
              <a:t> </a:t>
            </a:r>
            <a:r>
              <a:rPr lang="es-PA" sz="1400" dirty="0" err="1"/>
              <a:t>process</a:t>
            </a:r>
            <a:r>
              <a:rPr lang="es-PA" sz="1400" dirty="0"/>
              <a:t>(D, G)</a:t>
            </a:r>
          </a:p>
          <a:p>
            <a:pPr marL="0" indent="0">
              <a:buNone/>
            </a:pPr>
            <a:r>
              <a:rPr lang="es-PA" sz="1400" dirty="0"/>
              <a:t>    </a:t>
            </a:r>
            <a:r>
              <a:rPr lang="es-PA" sz="1400" dirty="0" err="1" smtClean="0"/>
              <a:t>begin</a:t>
            </a:r>
            <a:endParaRPr lang="es-PA" sz="14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26" y="1152983"/>
            <a:ext cx="6461493" cy="240903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395832" y="3433291"/>
            <a:ext cx="5696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    </a:t>
            </a:r>
            <a:r>
              <a:rPr lang="es-PA" dirty="0" err="1" smtClean="0"/>
              <a:t>if</a:t>
            </a:r>
            <a:r>
              <a:rPr lang="es-PA" dirty="0" smtClean="0"/>
              <a:t> G = 0 </a:t>
            </a:r>
            <a:r>
              <a:rPr lang="es-PA" dirty="0" err="1" smtClean="0"/>
              <a:t>then</a:t>
            </a:r>
            <a:endParaRPr lang="es-PA" dirty="0"/>
          </a:p>
          <a:p>
            <a:pPr lvl="1"/>
            <a:r>
              <a:rPr lang="es-PA" dirty="0"/>
              <a:t>    case D </a:t>
            </a:r>
            <a:r>
              <a:rPr lang="es-PA" dirty="0" err="1"/>
              <a:t>is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when</a:t>
            </a:r>
            <a:r>
              <a:rPr lang="es-PA" dirty="0"/>
              <a:t> "</a:t>
            </a:r>
            <a:r>
              <a:rPr lang="es-PA" dirty="0" smtClean="0"/>
              <a:t>000" </a:t>
            </a:r>
            <a:r>
              <a:rPr lang="es-PA" dirty="0"/>
              <a:t>=&gt; Y</a:t>
            </a:r>
            <a:r>
              <a:rPr lang="es-PA" dirty="0" smtClean="0"/>
              <a:t> </a:t>
            </a:r>
            <a:r>
              <a:rPr lang="es-PA" dirty="0"/>
              <a:t>&lt;= “01111111"; </a:t>
            </a:r>
            <a:endParaRPr lang="es-PA" dirty="0" smtClean="0"/>
          </a:p>
          <a:p>
            <a:pPr lvl="1"/>
            <a:r>
              <a:rPr lang="es-PA" dirty="0"/>
              <a:t> </a:t>
            </a:r>
            <a:r>
              <a:rPr lang="es-PA" dirty="0" smtClean="0"/>
              <a:t>   ….</a:t>
            </a:r>
          </a:p>
          <a:p>
            <a:pPr lvl="1"/>
            <a:r>
              <a:rPr lang="es-PA" dirty="0" smtClean="0"/>
              <a:t>    </a:t>
            </a:r>
            <a:r>
              <a:rPr lang="es-PA" dirty="0" err="1" smtClean="0"/>
              <a:t>when</a:t>
            </a:r>
            <a:r>
              <a:rPr lang="es-PA" dirty="0" smtClean="0"/>
              <a:t> “111" </a:t>
            </a:r>
            <a:r>
              <a:rPr lang="es-PA" dirty="0"/>
              <a:t>=&gt; </a:t>
            </a:r>
            <a:r>
              <a:rPr lang="es-PA" dirty="0" smtClean="0"/>
              <a:t>Y </a:t>
            </a:r>
            <a:r>
              <a:rPr lang="es-PA" dirty="0"/>
              <a:t>&lt;= </a:t>
            </a:r>
            <a:r>
              <a:rPr lang="es-PA" dirty="0" smtClean="0"/>
              <a:t>“11111110";</a:t>
            </a:r>
            <a:endParaRPr lang="es-PA" dirty="0"/>
          </a:p>
          <a:p>
            <a:pPr lvl="1"/>
            <a:r>
              <a:rPr lang="es-PA" dirty="0"/>
              <a:t>    </a:t>
            </a:r>
            <a:r>
              <a:rPr lang="es-PA" dirty="0" err="1"/>
              <a:t>end</a:t>
            </a:r>
            <a:r>
              <a:rPr lang="es-PA" dirty="0"/>
              <a:t> case</a:t>
            </a:r>
            <a:r>
              <a:rPr lang="es-PA" dirty="0" smtClean="0"/>
              <a:t>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else</a:t>
            </a:r>
            <a:r>
              <a:rPr lang="es-PA" dirty="0" smtClean="0"/>
              <a:t> </a:t>
            </a:r>
          </a:p>
          <a:p>
            <a:r>
              <a:rPr lang="es-PA" dirty="0"/>
              <a:t> </a:t>
            </a:r>
            <a:r>
              <a:rPr lang="es-PA" dirty="0" smtClean="0"/>
              <a:t>          Y &lt;=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  <a:p>
            <a:r>
              <a:rPr lang="es-PA" dirty="0"/>
              <a:t> </a:t>
            </a:r>
            <a:r>
              <a:rPr lang="es-PA" dirty="0" smtClean="0"/>
              <a:t>   </a:t>
            </a:r>
            <a:r>
              <a:rPr lang="es-PA" dirty="0" err="1" smtClean="0"/>
              <a:t>end</a:t>
            </a:r>
            <a:r>
              <a:rPr lang="es-PA" dirty="0" smtClean="0"/>
              <a:t> </a:t>
            </a:r>
            <a:r>
              <a:rPr lang="es-PA" dirty="0" err="1" smtClean="0"/>
              <a:t>if</a:t>
            </a:r>
            <a:r>
              <a:rPr lang="es-PA" dirty="0" smtClean="0"/>
              <a:t>;</a:t>
            </a:r>
            <a:endParaRPr lang="es-PA" dirty="0"/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;</a:t>
            </a:r>
          </a:p>
          <a:p>
            <a:r>
              <a:rPr lang="es-PA" dirty="0" err="1"/>
              <a:t>end</a:t>
            </a:r>
            <a:r>
              <a:rPr lang="es-PA" dirty="0"/>
              <a:t> </a:t>
            </a:r>
            <a:r>
              <a:rPr lang="es-PA" dirty="0" err="1"/>
              <a:t>bhv</a:t>
            </a:r>
            <a:r>
              <a:rPr lang="es-PA" dirty="0"/>
              <a:t>;</a:t>
            </a:r>
          </a:p>
          <a:p>
            <a:endParaRPr lang="es-PA" dirty="0"/>
          </a:p>
          <a:p>
            <a:endParaRPr lang="es-P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Del ejemplo anterior se puede obtener un decodificador de memorias, </a:t>
            </a:r>
            <a:r>
              <a:rPr lang="es-PA" dirty="0" err="1" smtClean="0"/>
              <a:t>p.e</a:t>
            </a:r>
            <a:r>
              <a:rPr lang="es-PA" dirty="0" smtClean="0"/>
              <a:t>., un decodificador de un grupo de memorias de 8k de 8 bloques:</a:t>
            </a:r>
          </a:p>
          <a:p>
            <a:pPr lvl="1"/>
            <a:r>
              <a:rPr lang="es-PA" dirty="0" smtClean="0"/>
              <a:t>Son 8 memorias de 8k</a:t>
            </a:r>
          </a:p>
          <a:p>
            <a:pPr lvl="2"/>
            <a:r>
              <a:rPr lang="es-PA" dirty="0" smtClean="0"/>
              <a:t>8 x 8k = 8 x 8 x (1024) = </a:t>
            </a:r>
            <a:r>
              <a:rPr lang="es-PA" b="1" dirty="0" smtClean="0"/>
              <a:t>65536</a:t>
            </a:r>
            <a:r>
              <a:rPr lang="es-PA" dirty="0" smtClean="0"/>
              <a:t> = 65536/1024 = 64kB</a:t>
            </a:r>
          </a:p>
          <a:p>
            <a:pPr lvl="2"/>
            <a:r>
              <a:rPr lang="es-PA" dirty="0" smtClean="0"/>
              <a:t>16 bits la entrada</a:t>
            </a:r>
          </a:p>
          <a:p>
            <a:pPr lvl="3"/>
            <a:r>
              <a:rPr lang="es-PA" dirty="0" smtClean="0"/>
              <a:t>3 bits de decodificación (</a:t>
            </a:r>
            <a:r>
              <a:rPr lang="es-PA" dirty="0" err="1" smtClean="0"/>
              <a:t>MSBs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8 bits la salida</a:t>
            </a:r>
          </a:p>
          <a:p>
            <a:pPr lvl="1"/>
            <a:r>
              <a:rPr lang="es-PA" dirty="0" smtClean="0"/>
              <a:t>Cada bloque es activado por !G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" t="11531" r="3503" b="1780"/>
          <a:stretch/>
        </p:blipFill>
        <p:spPr>
          <a:xfrm>
            <a:off x="5360566" y="3253778"/>
            <a:ext cx="6558510" cy="35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De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Diagrama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dirty="0" smtClean="0"/>
              <a:t>: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endParaRPr lang="en-US" dirty="0"/>
          </a:p>
          <a:p>
            <a:r>
              <a:rPr lang="en-US" b="1" dirty="0" err="1" smtClean="0"/>
              <a:t>Simulacion</a:t>
            </a:r>
            <a:r>
              <a:rPr lang="en-US" dirty="0" smtClean="0"/>
              <a:t>: </a:t>
            </a:r>
            <a:r>
              <a:rPr lang="en-US" dirty="0" err="1" smtClean="0"/>
              <a:t>verificación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digital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) </a:t>
            </a:r>
            <a:r>
              <a:rPr lang="en-US" dirty="0" err="1" smtClean="0"/>
              <a:t>utilizando</a:t>
            </a:r>
            <a:r>
              <a:rPr lang="en-US" dirty="0" smtClean="0"/>
              <a:t> el diagram de </a:t>
            </a:r>
            <a:r>
              <a:rPr lang="en-US" dirty="0" err="1" smtClean="0"/>
              <a:t>tiempo</a:t>
            </a:r>
            <a:r>
              <a:rPr lang="en-US" dirty="0" smtClean="0"/>
              <a:t> antes de </a:t>
            </a:r>
            <a:r>
              <a:rPr lang="en-US" dirty="0" err="1" smtClean="0"/>
              <a:t>ingresar</a:t>
            </a:r>
            <a:r>
              <a:rPr lang="en-US" dirty="0" smtClean="0"/>
              <a:t> al FPGA</a:t>
            </a:r>
            <a:endParaRPr lang="en-US" dirty="0"/>
          </a:p>
          <a:p>
            <a:r>
              <a:rPr lang="en-US" b="1" dirty="0" err="1" smtClean="0"/>
              <a:t>Ondas</a:t>
            </a:r>
            <a:r>
              <a:rPr lang="en-US" b="1" dirty="0" smtClean="0"/>
              <a:t> de </a:t>
            </a:r>
            <a:r>
              <a:rPr lang="en-US" b="1" dirty="0" err="1" smtClean="0"/>
              <a:t>estímulo</a:t>
            </a:r>
            <a:r>
              <a:rPr lang="en-US" dirty="0" smtClean="0"/>
              <a:t>: 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predefinidas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archive de </a:t>
            </a:r>
            <a:r>
              <a:rPr lang="en-US" dirty="0" err="1" smtClean="0"/>
              <a:t>limitantes</a:t>
            </a:r>
            <a:r>
              <a:rPr lang="en-US" dirty="0" smtClean="0"/>
              <a:t> que </a:t>
            </a:r>
            <a:r>
              <a:rPr lang="en-US" dirty="0" err="1" smtClean="0"/>
              <a:t>describen</a:t>
            </a:r>
            <a:r>
              <a:rPr lang="en-US" dirty="0" smtClean="0"/>
              <a:t> la </a:t>
            </a:r>
            <a:r>
              <a:rPr lang="en-US" dirty="0" err="1" smtClean="0"/>
              <a:t>relación</a:t>
            </a:r>
            <a:r>
              <a:rPr lang="en-US" dirty="0" smtClean="0"/>
              <a:t> de las entradas para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endParaRPr lang="en-US" dirty="0"/>
          </a:p>
          <a:p>
            <a:r>
              <a:rPr lang="en-US" b="1" dirty="0" err="1" smtClean="0"/>
              <a:t>Onda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: 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err="1" smtClean="0"/>
              <a:t>generadas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simulador</a:t>
            </a:r>
            <a:r>
              <a:rPr lang="en-US" dirty="0" smtClean="0"/>
              <a:t> para un particular </a:t>
            </a:r>
            <a:r>
              <a:rPr lang="en-US" dirty="0" err="1" smtClean="0"/>
              <a:t>diseño</a:t>
            </a:r>
            <a:r>
              <a:rPr lang="en-US" dirty="0" smtClean="0"/>
              <a:t>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a las </a:t>
            </a:r>
            <a:r>
              <a:rPr lang="en-US" dirty="0" err="1" smtClean="0"/>
              <a:t>ondas</a:t>
            </a:r>
            <a:r>
              <a:rPr lang="en-US" dirty="0" smtClean="0"/>
              <a:t> de </a:t>
            </a:r>
            <a:r>
              <a:rPr lang="en-US" dirty="0" err="1" smtClean="0"/>
              <a:t>estímulo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Retardo</a:t>
            </a:r>
            <a:r>
              <a:rPr lang="en-US" b="1" dirty="0" smtClean="0"/>
              <a:t> de </a:t>
            </a:r>
            <a:r>
              <a:rPr lang="en-US" b="1" dirty="0" err="1" smtClean="0"/>
              <a:t>propagación</a:t>
            </a:r>
            <a:r>
              <a:rPr lang="en-US" dirty="0" smtClean="0"/>
              <a:t>:  La </a:t>
            </a:r>
            <a:r>
              <a:rPr lang="en-US" dirty="0" err="1" smtClean="0"/>
              <a:t>diferencia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22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err="1" smtClean="0"/>
              <a:t>Decodificador</a:t>
            </a:r>
            <a:r>
              <a:rPr lang="en-US" dirty="0" smtClean="0"/>
              <a:t> de BCD a 7-segmentos: un </a:t>
            </a:r>
            <a:r>
              <a:rPr lang="en-US" dirty="0" err="1" smtClean="0"/>
              <a:t>arreglo</a:t>
            </a:r>
            <a:r>
              <a:rPr lang="en-US" dirty="0" smtClean="0"/>
              <a:t> de </a:t>
            </a:r>
            <a:r>
              <a:rPr lang="en-US" dirty="0" err="1" smtClean="0"/>
              <a:t>siete</a:t>
            </a:r>
            <a:r>
              <a:rPr lang="en-US" dirty="0" smtClean="0"/>
              <a:t> LEDs </a:t>
            </a:r>
            <a:r>
              <a:rPr lang="en-US" dirty="0" err="1" smtClean="0"/>
              <a:t>controlados</a:t>
            </a:r>
            <a:r>
              <a:rPr lang="en-US" dirty="0" smtClean="0"/>
              <a:t> </a:t>
            </a:r>
            <a:r>
              <a:rPr lang="en-US" dirty="0" err="1" smtClean="0"/>
              <a:t>independientemente</a:t>
            </a:r>
            <a:r>
              <a:rPr lang="en-US" dirty="0" smtClean="0"/>
              <a:t> o </a:t>
            </a:r>
            <a:r>
              <a:rPr lang="en-US" dirty="0" err="1" smtClean="0"/>
              <a:t>eleméntos</a:t>
            </a:r>
            <a:r>
              <a:rPr lang="en-US" dirty="0" smtClean="0"/>
              <a:t> de LCD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8 que </a:t>
            </a:r>
            <a:r>
              <a:rPr lang="en-US" dirty="0" err="1" smtClean="0"/>
              <a:t>despliegan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decimales</a:t>
            </a:r>
            <a:endParaRPr lang="en-US" dirty="0"/>
          </a:p>
          <a:p>
            <a:r>
              <a:rPr lang="en-US" dirty="0" smtClean="0"/>
              <a:t>Display de </a:t>
            </a:r>
            <a:r>
              <a:rPr lang="en-US" dirty="0" err="1" smtClean="0"/>
              <a:t>Ánodo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: un display de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LEDs son </a:t>
            </a:r>
            <a:r>
              <a:rPr lang="en-US" dirty="0" err="1" smtClean="0"/>
              <a:t>conectados</a:t>
            </a:r>
            <a:r>
              <a:rPr lang="en-US" dirty="0" smtClean="0"/>
              <a:t> al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</a:t>
            </a:r>
            <a:r>
              <a:rPr lang="en-US" dirty="0" err="1" smtClean="0"/>
              <a:t>suministro</a:t>
            </a:r>
            <a:r>
              <a:rPr lang="en-US" dirty="0" smtClean="0"/>
              <a:t>. 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iluminado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activo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cátodo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Display de </a:t>
            </a:r>
            <a:r>
              <a:rPr lang="en-US" dirty="0" err="1" smtClean="0"/>
              <a:t>Cátodo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: un display de </a:t>
            </a:r>
            <a:r>
              <a:rPr lang="en-US" dirty="0" err="1"/>
              <a:t>siete</a:t>
            </a:r>
            <a:r>
              <a:rPr lang="en-US" dirty="0"/>
              <a:t> </a:t>
            </a:r>
            <a:r>
              <a:rPr lang="en-US" dirty="0" err="1"/>
              <a:t>segmentos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 smtClean="0"/>
              <a:t>cátodos</a:t>
            </a:r>
            <a:r>
              <a:rPr lang="en-US" dirty="0" smtClean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LEDs son </a:t>
            </a:r>
            <a:r>
              <a:rPr lang="en-US" dirty="0" err="1"/>
              <a:t>conectados</a:t>
            </a:r>
            <a:r>
              <a:rPr lang="en-US" dirty="0"/>
              <a:t> al </a:t>
            </a:r>
            <a:r>
              <a:rPr lang="en-US" dirty="0" err="1"/>
              <a:t>circuito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suministro</a:t>
            </a:r>
            <a:r>
              <a:rPr lang="en-US" dirty="0"/>
              <a:t>. 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iluminado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smtClean="0"/>
              <a:t>active alto </a:t>
            </a:r>
            <a:r>
              <a:rPr lang="en-US" dirty="0"/>
              <a:t>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ánodo</a:t>
            </a:r>
            <a:r>
              <a:rPr lang="en-US" dirty="0" smtClean="0"/>
              <a:t>.</a:t>
            </a:r>
            <a:endParaRPr lang="en-US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284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10753"/>
            <a:ext cx="1933575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07" y="1152983"/>
            <a:ext cx="4048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51" y="3386544"/>
            <a:ext cx="7856594" cy="3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27" y="1545191"/>
            <a:ext cx="3467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Patrón requerido para mostrar los caracteres hexadecimales del 0-9 y de A-F.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48" y="2448435"/>
            <a:ext cx="5438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El integrado 7447 no posee los </a:t>
            </a:r>
            <a:r>
              <a:rPr lang="es-PA" dirty="0" err="1" smtClean="0"/>
              <a:t>carateres</a:t>
            </a:r>
            <a:r>
              <a:rPr lang="es-PA" dirty="0"/>
              <a:t> </a:t>
            </a:r>
            <a:r>
              <a:rPr lang="es-PA" dirty="0" smtClean="0"/>
              <a:t>hexadecimales.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4" y="2252686"/>
            <a:ext cx="6006517" cy="4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BCD: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Decimal. </a:t>
            </a:r>
            <a:r>
              <a:rPr lang="en-US" dirty="0" smtClean="0"/>
              <a:t>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digito</a:t>
            </a:r>
            <a:r>
              <a:rPr lang="en-US" dirty="0" smtClean="0"/>
              <a:t> individual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4-bits un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905 = 1001 0000 0101</a:t>
            </a:r>
          </a:p>
          <a:p>
            <a:r>
              <a:rPr lang="es-PA" dirty="0" smtClean="0"/>
              <a:t>La siguiente tabla de verdad representa un decodificador de BCD a 7 segmentos para ánodo común.</a:t>
            </a:r>
          </a:p>
          <a:p>
            <a:r>
              <a:rPr lang="es-PA" dirty="0" smtClean="0"/>
              <a:t>Ejemplo de ecuación de salida segmento b</a:t>
            </a:r>
          </a:p>
          <a:p>
            <a:pPr lvl="1"/>
            <a:r>
              <a:rPr lang="es-PA" dirty="0" smtClean="0"/>
              <a:t>b = !D3 D2 !D1 D0 + !D3 D2 D1 !D0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17" y="3013820"/>
            <a:ext cx="5189945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>
                <a:hlinkClick r:id="rId2"/>
              </a:rPr>
              <a:t>https://allaboutfpga.com/bcd-to-7-segment-decoder-vhdl-code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319731"/>
            <a:ext cx="253365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56" y="2382953"/>
            <a:ext cx="73914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21" y="1130708"/>
            <a:ext cx="3486149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455"/>
          <a:stretch/>
        </p:blipFill>
        <p:spPr>
          <a:xfrm>
            <a:off x="6240776" y="1984352"/>
            <a:ext cx="4381500" cy="363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646110" y="1984352"/>
            <a:ext cx="4381500" cy="41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/>
              <a:t>Ripple </a:t>
            </a:r>
            <a:r>
              <a:rPr lang="en-US" dirty="0" smtClean="0"/>
              <a:t>blanking: 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display </a:t>
            </a:r>
            <a:r>
              <a:rPr lang="en-US" dirty="0" err="1" smtClean="0"/>
              <a:t>numerico</a:t>
            </a:r>
            <a:r>
              <a:rPr lang="en-US" dirty="0" smtClean="0"/>
              <a:t> para </a:t>
            </a:r>
            <a:r>
              <a:rPr lang="en-US" dirty="0" err="1" smtClean="0"/>
              <a:t>suprimir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!RBI: </a:t>
            </a:r>
            <a:r>
              <a:rPr lang="en-US" dirty="0"/>
              <a:t>Ripple blanking input</a:t>
            </a:r>
          </a:p>
          <a:p>
            <a:r>
              <a:rPr lang="en-US" dirty="0" smtClean="0"/>
              <a:t>!RBO: </a:t>
            </a:r>
            <a:r>
              <a:rPr lang="en-US" dirty="0"/>
              <a:t>Ripple blanking output</a:t>
            </a:r>
          </a:p>
          <a:p>
            <a:r>
              <a:rPr lang="en-US" dirty="0" smtClean="0"/>
              <a:t>PROCESS: un constructor de VHDL que </a:t>
            </a: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cambiante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Sensitividad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sentencia</a:t>
            </a:r>
            <a:r>
              <a:rPr lang="en-US" dirty="0" smtClean="0"/>
              <a:t>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monitoreada</a:t>
            </a:r>
            <a:r>
              <a:rPr lang="en-US" dirty="0" smtClean="0"/>
              <a:t> para determiner que </a:t>
            </a:r>
            <a:r>
              <a:rPr lang="en-US" dirty="0" err="1" smtClean="0"/>
              <a:t>proceso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ejecutado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Sentencia</a:t>
            </a:r>
            <a:r>
              <a:rPr lang="en-US" dirty="0" smtClean="0"/>
              <a:t> CASE:  un constructor de VHDL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cual</a:t>
            </a:r>
            <a:r>
              <a:rPr lang="en-US" dirty="0" smtClean="0"/>
              <a:t> las </a:t>
            </a:r>
            <a:r>
              <a:rPr lang="en-US" dirty="0" err="1" smtClean="0"/>
              <a:t>seleciones</a:t>
            </a:r>
            <a:r>
              <a:rPr lang="en-US" dirty="0" smtClean="0"/>
              <a:t> son </a:t>
            </a:r>
            <a:r>
              <a:rPr lang="en-US" dirty="0" err="1" smtClean="0"/>
              <a:t>ejecutadas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valor de la variable a </a:t>
            </a:r>
            <a:r>
              <a:rPr lang="en-US" dirty="0" err="1" smtClean="0"/>
              <a:t>evaluar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Sentencia</a:t>
            </a:r>
            <a:r>
              <a:rPr lang="en-US" dirty="0" smtClean="0"/>
              <a:t> IF:  un constructor de VHDL entre un </a:t>
            </a:r>
            <a:r>
              <a:rPr lang="en-US" dirty="0" err="1" smtClean="0"/>
              <a:t>proceso</a:t>
            </a:r>
            <a:r>
              <a:rPr lang="en-US" dirty="0" smtClean="0"/>
              <a:t> que </a:t>
            </a:r>
            <a:r>
              <a:rPr lang="en-US" dirty="0" err="1" smtClean="0"/>
              <a:t>ejecuta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sentencias</a:t>
            </a:r>
            <a:r>
              <a:rPr lang="en-US" dirty="0" smtClean="0"/>
              <a:t> </a:t>
            </a:r>
            <a:r>
              <a:rPr lang="en-US" dirty="0" err="1" smtClean="0"/>
              <a:t>booleanas</a:t>
            </a:r>
            <a:r>
              <a:rPr lang="en-US" dirty="0" smtClean="0"/>
              <a:t> que la expression a </a:t>
            </a:r>
            <a:r>
              <a:rPr lang="en-US" dirty="0" err="1" smtClean="0"/>
              <a:t>evaluar</a:t>
            </a:r>
            <a:r>
              <a:rPr lang="en-US" dirty="0" smtClean="0"/>
              <a:t> </a:t>
            </a:r>
            <a:r>
              <a:rPr lang="en-US" dirty="0" err="1" smtClean="0"/>
              <a:t>dará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un valor </a:t>
            </a:r>
            <a:r>
              <a:rPr lang="en-US" dirty="0" err="1" smtClean="0"/>
              <a:t>cierto</a:t>
            </a:r>
            <a:r>
              <a:rPr lang="en-US" dirty="0" smtClean="0"/>
              <a:t> o </a:t>
            </a:r>
            <a:r>
              <a:rPr lang="en-US" dirty="0" err="1" smtClean="0"/>
              <a:t>falso</a:t>
            </a:r>
            <a:r>
              <a:rPr lang="en-US" dirty="0" smtClean="0"/>
              <a:t>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71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anteriores</a:t>
            </a:r>
          </a:p>
        </p:txBody>
      </p:sp>
      <p:pic>
        <p:nvPicPr>
          <p:cNvPr id="5" name="Picture 3" descr="Image result for rbi 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20" y="2842581"/>
            <a:ext cx="7872690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</a:t>
            </a:r>
          </a:p>
          <a:p>
            <a:pPr lvl="1"/>
            <a:r>
              <a:rPr lang="es-PA" dirty="0" smtClean="0"/>
              <a:t>Eliminando los ceros posteriores</a:t>
            </a:r>
          </a:p>
        </p:txBody>
      </p:sp>
      <p:pic>
        <p:nvPicPr>
          <p:cNvPr id="15365" name="Picture 5" descr="Image result for rbi rbo trailing ze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0" r="24803"/>
          <a:stretch/>
        </p:blipFill>
        <p:spPr bwMode="auto">
          <a:xfrm>
            <a:off x="2033078" y="2827091"/>
            <a:ext cx="8148774" cy="37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Decodificadores – En Visualización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Ejemplo del uso del RBI y RBO - VHDL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2" y="2365695"/>
            <a:ext cx="4221848" cy="432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94" y="2365695"/>
            <a:ext cx="5341733" cy="4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n-US" dirty="0" smtClean="0"/>
              <a:t>Encoder: un </a:t>
            </a:r>
            <a:r>
              <a:rPr lang="en-US" dirty="0" err="1" smtClean="0"/>
              <a:t>circuito</a:t>
            </a:r>
            <a:r>
              <a:rPr lang="en-US" dirty="0" smtClean="0"/>
              <a:t> que genera un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más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r>
              <a:rPr lang="en-US" dirty="0" smtClean="0"/>
              <a:t> de entrada </a:t>
            </a:r>
            <a:r>
              <a:rPr lang="en-US" dirty="0" err="1" smtClean="0"/>
              <a:t>activa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Funciona inversamente a un decodificador</a:t>
            </a:r>
            <a:endParaRPr lang="en-US" dirty="0" smtClean="0"/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encoder que genera un </a:t>
            </a:r>
            <a:r>
              <a:rPr lang="en-US" dirty="0" err="1" smtClean="0"/>
              <a:t>binario</a:t>
            </a:r>
            <a:r>
              <a:rPr lang="en-US" dirty="0" smtClean="0"/>
              <a:t> o </a:t>
            </a:r>
            <a:r>
              <a:rPr lang="en-US" dirty="0" err="1" smtClean="0"/>
              <a:t>salida</a:t>
            </a:r>
            <a:r>
              <a:rPr lang="en-US" dirty="0" smtClean="0"/>
              <a:t> BCD </a:t>
            </a:r>
            <a:r>
              <a:rPr lang="en-US" dirty="0" err="1" smtClean="0"/>
              <a:t>correspondiente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entrada active </a:t>
            </a:r>
            <a:r>
              <a:rPr lang="en-US" dirty="0" err="1" smtClean="0"/>
              <a:t>siendo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la </a:t>
            </a:r>
            <a:r>
              <a:rPr lang="en-US" dirty="0" err="1" smtClean="0"/>
              <a:t>prioridad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alta.</a:t>
            </a:r>
            <a:endParaRPr lang="en-US" dirty="0" smtClean="0"/>
          </a:p>
          <a:p>
            <a:pPr lvl="1"/>
            <a:r>
              <a:rPr lang="es-PA" dirty="0" smtClean="0"/>
              <a:t>Normalmente es el bit más significativo</a:t>
            </a:r>
          </a:p>
          <a:p>
            <a:pPr lvl="1"/>
            <a:endParaRPr lang="es-PA" dirty="0"/>
          </a:p>
          <a:p>
            <a:r>
              <a:rPr lang="es-PA" b="1" dirty="0" smtClean="0"/>
              <a:t>TLDR (</a:t>
            </a:r>
            <a:r>
              <a:rPr lang="es-PA" b="1" dirty="0" err="1" smtClean="0"/>
              <a:t>Too</a:t>
            </a:r>
            <a:r>
              <a:rPr lang="es-PA" b="1" dirty="0" smtClean="0"/>
              <a:t> Long </a:t>
            </a:r>
            <a:r>
              <a:rPr lang="es-PA" b="1" dirty="0" err="1" smtClean="0"/>
              <a:t>Didn’t</a:t>
            </a:r>
            <a:r>
              <a:rPr lang="es-PA" b="1" dirty="0" smtClean="0"/>
              <a:t> </a:t>
            </a:r>
            <a:r>
              <a:rPr lang="es-PA" b="1" dirty="0" err="1" smtClean="0"/>
              <a:t>Read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Decodificadores:  de pocas entradas a muchas salidas</a:t>
            </a:r>
          </a:p>
          <a:p>
            <a:pPr lvl="1"/>
            <a:r>
              <a:rPr lang="es-PA" b="1" dirty="0" smtClean="0"/>
              <a:t>Codificadores: de muchas entradas a pocas salidas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488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Codificador binario de 3 bits</a:t>
            </a:r>
          </a:p>
        </p:txBody>
      </p:sp>
      <p:pic>
        <p:nvPicPr>
          <p:cNvPr id="16387" name="Picture 3" descr="Image result for 3 bit binary 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49" y="2600588"/>
            <a:ext cx="6843717" cy="29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2" y="2600588"/>
            <a:ext cx="2686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>
            <a:noAutofit/>
          </a:bodyPr>
          <a:lstStyle/>
          <a:p>
            <a:r>
              <a:rPr lang="es-PA" dirty="0" smtClean="0"/>
              <a:t>¿Quién tiene la prioridad más alta?</a:t>
            </a:r>
          </a:p>
          <a:p>
            <a:pPr lvl="1"/>
            <a:r>
              <a:rPr lang="es-PA" dirty="0" smtClean="0"/>
              <a:t>D0 es el superior</a:t>
            </a:r>
          </a:p>
          <a:p>
            <a:pPr lvl="1"/>
            <a:r>
              <a:rPr lang="es-PA" dirty="0" smtClean="0"/>
              <a:t>D7 es el inferior</a:t>
            </a:r>
            <a:endParaRPr lang="es-PA" dirty="0"/>
          </a:p>
          <a:p>
            <a:r>
              <a:rPr lang="es-PA" dirty="0" smtClean="0"/>
              <a:t>Figura a</a:t>
            </a:r>
            <a:endParaRPr lang="es-PA" dirty="0"/>
          </a:p>
          <a:p>
            <a:pPr lvl="1"/>
            <a:r>
              <a:rPr lang="es-PA" dirty="0" smtClean="0"/>
              <a:t>bit =      </a:t>
            </a:r>
          </a:p>
          <a:p>
            <a:pPr lvl="1"/>
            <a:r>
              <a:rPr lang="es-PA" dirty="0" smtClean="0"/>
              <a:t>Q[2:0] = </a:t>
            </a:r>
          </a:p>
          <a:p>
            <a:r>
              <a:rPr lang="es-PA" dirty="0"/>
              <a:t>Figura b</a:t>
            </a:r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  <a:endParaRPr lang="es-PA" dirty="0" smtClean="0"/>
          </a:p>
          <a:p>
            <a:r>
              <a:rPr lang="es-PA" dirty="0"/>
              <a:t>Figura </a:t>
            </a:r>
            <a:r>
              <a:rPr lang="es-PA" dirty="0" smtClean="0"/>
              <a:t>c</a:t>
            </a:r>
            <a:endParaRPr lang="es-PA" dirty="0"/>
          </a:p>
          <a:p>
            <a:pPr lvl="1"/>
            <a:r>
              <a:rPr lang="es-PA" dirty="0"/>
              <a:t>bit =      </a:t>
            </a:r>
          </a:p>
          <a:p>
            <a:pPr lvl="1"/>
            <a:r>
              <a:rPr lang="es-PA" dirty="0"/>
              <a:t>Q[2:0] = 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37" y="2861345"/>
            <a:ext cx="7915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88" y="1302184"/>
            <a:ext cx="512445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3188134"/>
            <a:ext cx="4333875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Encoders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Decodificador de prioridad por medio de enteros</a:t>
            </a:r>
          </a:p>
          <a:p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683840"/>
            <a:ext cx="2096460" cy="206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6" y="1853248"/>
            <a:ext cx="54197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8" y="1853248"/>
            <a:ext cx="4438751" cy="47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diferentes</a:t>
            </a:r>
            <a:r>
              <a:rPr lang="en-US" dirty="0" smtClean="0"/>
              <a:t> entradas 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entradas.</a:t>
            </a: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de Entrada:  las entradas del multiplexor que </a:t>
            </a:r>
            <a:r>
              <a:rPr lang="en-US" dirty="0" err="1" smtClean="0"/>
              <a:t>alimentan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selecciona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Entrada de </a:t>
            </a:r>
            <a:r>
              <a:rPr lang="en-US" dirty="0" err="1" smtClean="0"/>
              <a:t>Selección</a:t>
            </a:r>
            <a:r>
              <a:rPr lang="en-US" dirty="0" smtClean="0"/>
              <a:t>: la entrada del multiplexor que </a:t>
            </a:r>
            <a:r>
              <a:rPr lang="en-US" dirty="0" err="1" smtClean="0"/>
              <a:t>selecciona</a:t>
            </a:r>
            <a:r>
              <a:rPr lang="en-US" dirty="0" smtClean="0"/>
              <a:t> el canal digital a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Notación</a:t>
            </a:r>
            <a:r>
              <a:rPr lang="en-US" dirty="0" smtClean="0"/>
              <a:t> </a:t>
            </a:r>
            <a:r>
              <a:rPr lang="en-US" dirty="0" err="1" smtClean="0"/>
              <a:t>doble</a:t>
            </a:r>
            <a:r>
              <a:rPr lang="en-US" dirty="0" smtClean="0"/>
              <a:t> </a:t>
            </a:r>
            <a:r>
              <a:rPr lang="en-US" dirty="0" err="1" smtClean="0"/>
              <a:t>suscrita</a:t>
            </a:r>
            <a:r>
              <a:rPr lang="en-US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convención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dos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son </a:t>
            </a:r>
            <a:r>
              <a:rPr lang="en-US" dirty="0" err="1" smtClean="0"/>
              <a:t>nombradas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dos </a:t>
            </a:r>
            <a:r>
              <a:rPr lang="en-US" dirty="0" err="1" smtClean="0"/>
              <a:t>suscritos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, el primer </a:t>
            </a:r>
            <a:r>
              <a:rPr lang="en-US" dirty="0" err="1" smtClean="0"/>
              <a:t>dígito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y de un Segundo element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grupo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, X</a:t>
            </a:r>
            <a:r>
              <a:rPr lang="en-US" sz="1200" dirty="0" smtClean="0"/>
              <a:t>03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el 3er </a:t>
            </a:r>
            <a:r>
              <a:rPr lang="en-US" dirty="0" err="1" smtClean="0"/>
              <a:t>elemento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r>
              <a:rPr lang="en-US" dirty="0" smtClean="0"/>
              <a:t> 0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señales</a:t>
            </a:r>
            <a:r>
              <a:rPr lang="en-US" dirty="0" smtClean="0"/>
              <a:t> X.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Multiplexor de 4 a 1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2031524"/>
            <a:ext cx="84867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" y="6248400"/>
            <a:ext cx="40767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56" y="2751158"/>
            <a:ext cx="2419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En</a:t>
            </a:r>
            <a:r>
              <a:rPr lang="en-US" dirty="0" smtClean="0"/>
              <a:t> general un multiplexor con n entradas de </a:t>
            </a:r>
            <a:r>
              <a:rPr lang="en-US" dirty="0" err="1" smtClean="0"/>
              <a:t>selección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m = 2^n entradas.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8 a 1 = 3 entradas</a:t>
            </a:r>
          </a:p>
          <a:p>
            <a:pPr lvl="1"/>
            <a:r>
              <a:rPr lang="es-PA" dirty="0" err="1" smtClean="0"/>
              <a:t>Mux</a:t>
            </a:r>
            <a:r>
              <a:rPr lang="es-PA" dirty="0" smtClean="0"/>
              <a:t> de 16 a 1 = 4 entradas</a:t>
            </a:r>
          </a:p>
          <a:p>
            <a:r>
              <a:rPr lang="es-PA" dirty="0" smtClean="0"/>
              <a:t>En otros casos los multiplexores pueden tener más de 1 bit de salida</a:t>
            </a:r>
          </a:p>
          <a:p>
            <a:pPr lvl="1"/>
            <a:r>
              <a:rPr lang="es-PA" dirty="0" smtClean="0"/>
              <a:t>A esta notación (tabla 5.9) es conocida de doble suscrito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2" y="3883928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1 </a:t>
            </a:r>
            <a:r>
              <a:rPr lang="es-PA" dirty="0">
                <a:hlinkClick r:id="rId2"/>
              </a:rPr>
              <a:t>https://allaboutfpga.com/vhdl-4-to-1-mux-multiplexer</a:t>
            </a:r>
            <a:r>
              <a:rPr lang="es-PA" dirty="0" smtClean="0">
                <a:hlinkClick r:id="rId2"/>
              </a:rPr>
              <a:t>/</a:t>
            </a:r>
            <a:r>
              <a:rPr lang="es-PA" dirty="0" smtClean="0"/>
              <a:t> 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60" y="66866"/>
            <a:ext cx="1041646" cy="101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4" y="130409"/>
            <a:ext cx="1880284" cy="176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5" y="1853248"/>
            <a:ext cx="30575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632" y="1738205"/>
            <a:ext cx="3278881" cy="4981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93" y="1738205"/>
            <a:ext cx="2524859" cy="3796242"/>
          </a:xfrm>
          <a:prstGeom prst="rect">
            <a:avLst/>
          </a:prstGeom>
        </p:spPr>
      </p:pic>
      <p:pic>
        <p:nvPicPr>
          <p:cNvPr id="19459" name="Picture 3" descr="http://allaboutfpga.com/wp-content/uploads/2016/01/vhdl-mux-testbench-wavefor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5380121"/>
            <a:ext cx="5536851" cy="1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err="1" smtClean="0"/>
              <a:t>Mux</a:t>
            </a:r>
            <a:r>
              <a:rPr lang="es-PA" dirty="0" smtClean="0"/>
              <a:t> 4 </a:t>
            </a:r>
            <a:r>
              <a:rPr lang="es-PA" dirty="0"/>
              <a:t>a </a:t>
            </a:r>
            <a:r>
              <a:rPr lang="es-PA" dirty="0" smtClean="0"/>
              <a:t>1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751158"/>
            <a:ext cx="5841469" cy="361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1645063"/>
            <a:ext cx="5271293" cy="46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Ejemplo de uso de multiplexores</a:t>
            </a:r>
          </a:p>
          <a:p>
            <a:pPr lvl="1"/>
            <a:r>
              <a:rPr lang="es-PA" dirty="0" err="1" smtClean="0"/>
              <a:t>Stream</a:t>
            </a:r>
            <a:r>
              <a:rPr lang="es-PA" dirty="0" smtClean="0"/>
              <a:t> de datos</a:t>
            </a:r>
          </a:p>
          <a:p>
            <a:pPr lvl="1"/>
            <a:r>
              <a:rPr lang="es-PA" dirty="0" smtClean="0"/>
              <a:t>Selección de entrada a salida </a:t>
            </a:r>
          </a:p>
          <a:p>
            <a:pPr lvl="2"/>
            <a:r>
              <a:rPr lang="es-PA" dirty="0" smtClean="0"/>
              <a:t>Selección de un canal de entrada hacia un dispositivo como un DSP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3" y="2956945"/>
            <a:ext cx="4073738" cy="37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69" y="3774808"/>
            <a:ext cx="4295415" cy="16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Selección de datos multicanal</a:t>
            </a:r>
          </a:p>
          <a:p>
            <a:pPr lvl="1"/>
            <a:r>
              <a:rPr lang="es-PA" dirty="0" smtClean="0"/>
              <a:t>Asume la salida como un grupo de bits o un bit</a:t>
            </a:r>
          </a:p>
          <a:p>
            <a:pPr lvl="1"/>
            <a:r>
              <a:rPr lang="es-PA" dirty="0" smtClean="0"/>
              <a:t>A continuación se muestra un multiplexor </a:t>
            </a:r>
            <a:r>
              <a:rPr lang="es-PA" dirty="0" err="1" smtClean="0"/>
              <a:t>cuadruple</a:t>
            </a:r>
            <a:r>
              <a:rPr lang="es-PA" dirty="0" smtClean="0"/>
              <a:t> de 2 canales de entrada</a:t>
            </a:r>
          </a:p>
          <a:p>
            <a:pPr lvl="2"/>
            <a:r>
              <a:rPr lang="es-PA" dirty="0"/>
              <a:t>1</a:t>
            </a:r>
            <a:r>
              <a:rPr lang="es-PA" dirty="0" smtClean="0"/>
              <a:t> multiplexor 2 a 1, 4 entradas por canal, 1 entrada de selección, 4 salidas</a:t>
            </a:r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02" y="3128903"/>
            <a:ext cx="5245565" cy="3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un multiplexor de 4 entradas, 2 entradas de selección, 4 salidas</a:t>
            </a:r>
          </a:p>
          <a:p>
            <a:r>
              <a:rPr lang="es-PA" dirty="0" smtClean="0"/>
              <a:t>Realizar código en VHDL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3" y="2843437"/>
            <a:ext cx="2152650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87" y="2239860"/>
            <a:ext cx="4298763" cy="44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Contador: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digital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fija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binarios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entrada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avanza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al </a:t>
            </a:r>
            <a:r>
              <a:rPr lang="en-US" dirty="0" err="1" smtClean="0"/>
              <a:t>recibir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pulsos</a:t>
            </a:r>
            <a:r>
              <a:rPr lang="en-US" dirty="0" smtClean="0"/>
              <a:t> de </a:t>
            </a:r>
            <a:r>
              <a:rPr lang="en-US" dirty="0" err="1" smtClean="0"/>
              <a:t>reloj</a:t>
            </a:r>
            <a:r>
              <a:rPr lang="en-US" dirty="0" smtClean="0"/>
              <a:t> (</a:t>
            </a:r>
            <a:r>
              <a:rPr lang="en-US" dirty="0" err="1" smtClean="0"/>
              <a:t>p.e.</a:t>
            </a:r>
            <a:r>
              <a:rPr lang="en-US" dirty="0" smtClean="0"/>
              <a:t>, para un Contador de 4 bits </a:t>
            </a:r>
            <a:r>
              <a:rPr lang="en-US" dirty="0" err="1" smtClean="0"/>
              <a:t>progresa</a:t>
            </a:r>
            <a:r>
              <a:rPr lang="en-US" dirty="0" smtClean="0"/>
              <a:t> de 0000 a 1111, </a:t>
            </a:r>
            <a:r>
              <a:rPr lang="en-US" dirty="0" err="1" smtClean="0"/>
              <a:t>entonces</a:t>
            </a:r>
            <a:r>
              <a:rPr lang="en-US" dirty="0" smtClean="0"/>
              <a:t> </a:t>
            </a:r>
            <a:r>
              <a:rPr lang="en-US" dirty="0" err="1" smtClean="0"/>
              <a:t>repite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 smtClean="0"/>
              <a:t>Reloj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que </a:t>
            </a:r>
            <a:r>
              <a:rPr lang="en-US" dirty="0" err="1" smtClean="0"/>
              <a:t>controla</a:t>
            </a:r>
            <a:r>
              <a:rPr lang="en-US" dirty="0" smtClean="0"/>
              <a:t> la </a:t>
            </a:r>
            <a:r>
              <a:rPr lang="en-US" dirty="0" err="1" smtClean="0"/>
              <a:t>operación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digital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contador</a:t>
            </a:r>
            <a:r>
              <a:rPr lang="en-US" dirty="0" smtClean="0"/>
              <a:t> </a:t>
            </a:r>
            <a:r>
              <a:rPr lang="en-US" dirty="0" err="1" smtClean="0"/>
              <a:t>avanzando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al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un </a:t>
            </a:r>
            <a:r>
              <a:rPr lang="en-US" dirty="0" err="1" smtClean="0"/>
              <a:t>pulso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 smtClean="0"/>
              <a:t>Flanco</a:t>
            </a:r>
            <a:r>
              <a:rPr lang="en-US" b="1" dirty="0" smtClean="0"/>
              <a:t> </a:t>
            </a:r>
            <a:r>
              <a:rPr lang="en-US" b="1" dirty="0" err="1" smtClean="0"/>
              <a:t>positivo</a:t>
            </a:r>
            <a:r>
              <a:rPr lang="en-US" b="1" dirty="0" smtClean="0"/>
              <a:t>:</a:t>
            </a:r>
            <a:r>
              <a:rPr lang="en-US" dirty="0" smtClean="0"/>
              <a:t> el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digital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cambia de BAJO-a-ALTO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612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5" y="2298583"/>
            <a:ext cx="6555393" cy="268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3" y="1394649"/>
            <a:ext cx="4260020" cy="48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Dibujar el diagrama de tiempo de circuito multiplexor de 8-a-1 en donde a la entrada del contador está cableada a la entrada de selección de salidas, ver diagrama</a:t>
            </a:r>
            <a:endParaRPr lang="es-P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28" y="2160608"/>
            <a:ext cx="71247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03" y="3649068"/>
            <a:ext cx="4707665" cy="3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Aplicación en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siguiente diagrama genera una onda de 1kHz.  Dibuje el diagrama de entradas que permitirá una onda de 2kHz y 4kHz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18" y="2132033"/>
            <a:ext cx="72485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Multiplexión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division de </a:t>
            </a:r>
            <a:r>
              <a:rPr lang="en-US" b="1" dirty="0" err="1" smtClean="0"/>
              <a:t>tiempo</a:t>
            </a:r>
            <a:r>
              <a:rPr lang="en-US" b="1" dirty="0" smtClean="0"/>
              <a:t>:  </a:t>
            </a:r>
            <a:r>
              <a:rPr lang="en-US" dirty="0" smtClean="0"/>
              <a:t>TDM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líneas</a:t>
            </a:r>
            <a:r>
              <a:rPr lang="en-US" dirty="0" smtClean="0"/>
              <a:t> de transmission para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simultaneamente</a:t>
            </a:r>
            <a:r>
              <a:rPr lang="en-US" dirty="0" smtClean="0"/>
              <a:t> </a:t>
            </a:r>
            <a:r>
              <a:rPr lang="en-US" dirty="0" err="1" smtClean="0"/>
              <a:t>permitiendo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para </a:t>
            </a:r>
            <a:r>
              <a:rPr lang="en-US" dirty="0" err="1" smtClean="0"/>
              <a:t>cantidades</a:t>
            </a:r>
            <a:r>
              <a:rPr lang="en-US" dirty="0" smtClean="0"/>
              <a:t> </a:t>
            </a:r>
            <a:r>
              <a:rPr lang="en-US" dirty="0" err="1" smtClean="0"/>
              <a:t>iguales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Porción</a:t>
            </a:r>
            <a:r>
              <a:rPr lang="en-US" b="1" dirty="0" smtClean="0"/>
              <a:t> de </a:t>
            </a:r>
            <a:r>
              <a:rPr lang="en-US" b="1" dirty="0" err="1" smtClean="0"/>
              <a:t>tiempo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la </a:t>
            </a:r>
            <a:r>
              <a:rPr lang="en-US" dirty="0" err="1" smtClean="0"/>
              <a:t>línea</a:t>
            </a:r>
            <a:r>
              <a:rPr lang="en-US" dirty="0" smtClean="0"/>
              <a:t> </a:t>
            </a:r>
            <a:r>
              <a:rPr lang="en-US" dirty="0" err="1" smtClean="0"/>
              <a:t>compartida</a:t>
            </a:r>
            <a:r>
              <a:rPr lang="en-US" dirty="0" smtClean="0"/>
              <a:t> que </a:t>
            </a:r>
            <a:r>
              <a:rPr lang="en-US" dirty="0" err="1" smtClean="0"/>
              <a:t>transmite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al </a:t>
            </a:r>
            <a:r>
              <a:rPr lang="en-US" dirty="0" err="1" smtClean="0"/>
              <a:t>camino</a:t>
            </a:r>
            <a:r>
              <a:rPr lang="en-US" dirty="0" smtClean="0"/>
              <a:t> de transmission</a:t>
            </a:r>
          </a:p>
          <a:p>
            <a:r>
              <a:rPr lang="en-US" b="1" dirty="0" err="1" smtClean="0"/>
              <a:t>Multiplexión</a:t>
            </a:r>
            <a:r>
              <a:rPr lang="en-US" b="1" dirty="0" smtClean="0"/>
              <a:t> de bit:</a:t>
            </a:r>
            <a:r>
              <a:rPr lang="en-US" dirty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el bit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enviado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Byte (o palabra) </a:t>
            </a:r>
            <a:r>
              <a:rPr lang="en-US" b="1" dirty="0" err="1" smtClean="0"/>
              <a:t>multiplexada</a:t>
            </a:r>
            <a:r>
              <a:rPr lang="en-US" b="1" dirty="0" smtClean="0"/>
              <a:t>: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/>
              <a:t>TDM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cual</a:t>
            </a:r>
            <a:r>
              <a:rPr lang="en-US" dirty="0" smtClean="0"/>
              <a:t> un byte (o palabra)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canal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/>
              <a:t> </a:t>
            </a:r>
            <a:r>
              <a:rPr lang="en-US" dirty="0" err="1" smtClean="0"/>
              <a:t>porción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343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Si quisiéramos transmitir un grupo de 4 bits podríamos hacerlo así</a:t>
            </a:r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bit “m” </a:t>
            </a:r>
          </a:p>
          <a:p>
            <a:pPr lvl="1"/>
            <a:r>
              <a:rPr lang="es-PA" dirty="0" smtClean="0"/>
              <a:t>Comunicaciones digitales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 queremos transmitir un grupo de 8 bits (mantenemos el canal para todos los bits de esa señal)</a:t>
            </a:r>
          </a:p>
          <a:p>
            <a:endParaRPr lang="es-PA" dirty="0"/>
          </a:p>
          <a:p>
            <a:pPr lvl="1"/>
            <a:r>
              <a:rPr lang="es-PA" dirty="0" err="1" smtClean="0"/>
              <a:t>p</a:t>
            </a:r>
            <a:r>
              <a:rPr lang="es-PA" sz="1200" dirty="0" err="1" smtClean="0"/>
              <a:t>nm</a:t>
            </a:r>
            <a:r>
              <a:rPr lang="es-PA" dirty="0" smtClean="0"/>
              <a:t> = paquete “n” de byte “m”</a:t>
            </a:r>
          </a:p>
          <a:p>
            <a:pPr lvl="1"/>
            <a:r>
              <a:rPr lang="es-PA" dirty="0" smtClean="0"/>
              <a:t>Las telefónicas transmiten por TDM las señales de audio</a:t>
            </a:r>
          </a:p>
          <a:p>
            <a:pPr lvl="1"/>
            <a:r>
              <a:rPr lang="es-PA" dirty="0" smtClean="0"/>
              <a:t>se codifica para la transmisión, cada canal de datos es una señal codificada en este tren de pulsos que comparten la misma línea, hay un decodificador y un </a:t>
            </a:r>
            <a:r>
              <a:rPr lang="es-PA" dirty="0" err="1" smtClean="0"/>
              <a:t>mux</a:t>
            </a:r>
            <a:r>
              <a:rPr lang="es-PA" dirty="0" smtClean="0"/>
              <a:t> que selecciona la señal alternadamente para que no haya interrupción aparente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7" y="2722086"/>
            <a:ext cx="1045845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81" y="4202884"/>
            <a:ext cx="7320270" cy="12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3" y="1853247"/>
            <a:ext cx="4360807" cy="48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Multiplexores – División de tiempo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Dibuje un circuito multiplexor de 8-a-1 que comparta la línea a pesar de las entradas de los otros canales.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18683"/>
            <a:ext cx="3572774" cy="3938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1853248"/>
            <a:ext cx="3785363" cy="248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31" y="4334313"/>
            <a:ext cx="2861324" cy="18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Demultiplexor</a:t>
            </a:r>
            <a:r>
              <a:rPr lang="en-US" b="1" dirty="0" smtClean="0"/>
              <a:t>: 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</a:t>
            </a:r>
            <a:r>
              <a:rPr lang="en-US" dirty="0" err="1" smtClean="0"/>
              <a:t>binaria</a:t>
            </a:r>
            <a:r>
              <a:rPr lang="en-US" dirty="0" smtClean="0"/>
              <a:t> para </a:t>
            </a:r>
            <a:r>
              <a:rPr lang="en-US" dirty="0" err="1" smtClean="0"/>
              <a:t>decodificar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a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Operación contraria al multiplexor                                                               &lt;- 1-a-4 </a:t>
            </a:r>
            <a:r>
              <a:rPr lang="es-PA" dirty="0" err="1" smtClean="0"/>
              <a:t>decoder</a:t>
            </a:r>
            <a:r>
              <a:rPr lang="es-PA" dirty="0" smtClean="0"/>
              <a:t>/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0" y="1804358"/>
            <a:ext cx="2759483" cy="2707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" y="3426142"/>
            <a:ext cx="5858199" cy="2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04602"/>
            <a:ext cx="5995214" cy="45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- </a:t>
            </a:r>
            <a:r>
              <a:rPr lang="es-PA" dirty="0" err="1" smtClean="0"/>
              <a:t>Demux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El proceso inverso a </a:t>
            </a:r>
            <a:r>
              <a:rPr lang="es-PA" dirty="0" err="1" smtClean="0"/>
              <a:t>multiplexión</a:t>
            </a:r>
            <a:r>
              <a:rPr lang="es-PA" dirty="0" smtClean="0"/>
              <a:t> es la </a:t>
            </a:r>
            <a:r>
              <a:rPr lang="es-PA" dirty="0" err="1" smtClean="0"/>
              <a:t>demultiplexión</a:t>
            </a:r>
            <a:endParaRPr lang="es-PA" dirty="0" smtClean="0"/>
          </a:p>
          <a:p>
            <a:r>
              <a:rPr lang="es-PA" dirty="0" smtClean="0"/>
              <a:t>Dibujar un circuito que </a:t>
            </a:r>
            <a:r>
              <a:rPr lang="es-PA" dirty="0" err="1" smtClean="0"/>
              <a:t>demultiplexe</a:t>
            </a:r>
            <a:r>
              <a:rPr lang="es-PA" dirty="0" smtClean="0"/>
              <a:t> la señal TDM para cada usuario de cada canal</a:t>
            </a:r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2219219"/>
            <a:ext cx="5400501" cy="149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60" y="2131739"/>
            <a:ext cx="3589927" cy="467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3" y="3817167"/>
            <a:ext cx="5217908" cy="28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smtClean="0"/>
              <a:t>Switch CMOS </a:t>
            </a:r>
            <a:r>
              <a:rPr lang="en-US" b="1" dirty="0" err="1" smtClean="0"/>
              <a:t>analógico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dispositivo</a:t>
            </a:r>
            <a:r>
              <a:rPr lang="en-US" dirty="0" smtClean="0"/>
              <a:t> 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o digital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esté</a:t>
            </a:r>
            <a:r>
              <a:rPr lang="en-US" dirty="0" smtClean="0"/>
              <a:t> </a:t>
            </a:r>
            <a:r>
              <a:rPr lang="en-US" dirty="0" err="1" smtClean="0"/>
              <a:t>habilitado</a:t>
            </a:r>
            <a:r>
              <a:rPr lang="en-US" dirty="0" smtClean="0"/>
              <a:t>. 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llamada</a:t>
            </a:r>
            <a:r>
              <a:rPr lang="en-US" dirty="0" smtClean="0"/>
              <a:t> </a:t>
            </a:r>
            <a:r>
              <a:rPr lang="en-US" dirty="0" err="1" smtClean="0"/>
              <a:t>compuerta</a:t>
            </a:r>
            <a:r>
              <a:rPr lang="en-US" dirty="0" smtClean="0"/>
              <a:t> de transmission.  NO EXISTE CIRCUITO TTL EQUIVALENTE.</a:t>
            </a:r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ambos </a:t>
            </a:r>
            <a:r>
              <a:rPr lang="en-US" dirty="0" err="1" smtClean="0"/>
              <a:t>sentidos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digital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17" y="3799514"/>
            <a:ext cx="5372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0" y="2774474"/>
            <a:ext cx="5457825" cy="2552700"/>
          </a:xfrm>
          <a:prstGeom prst="rect">
            <a:avLst/>
          </a:prstGeom>
        </p:spPr>
      </p:pic>
      <p:pic>
        <p:nvPicPr>
          <p:cNvPr id="2050" name="Picture 2" descr="Resultado de imagen para 4-Channel CMOS DE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98" y="2751158"/>
            <a:ext cx="3190251" cy="24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err="1" smtClean="0"/>
              <a:t>Demultiplexores</a:t>
            </a:r>
            <a:r>
              <a:rPr lang="es-PA" dirty="0" smtClean="0"/>
              <a:t> CMOS (Analógicos)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/>
              <a:t>CMOS 4097B dual 8-channel </a:t>
            </a:r>
            <a:r>
              <a:rPr lang="es-PA" dirty="0" smtClean="0"/>
              <a:t>MUX/DMUX</a:t>
            </a:r>
          </a:p>
          <a:p>
            <a:pPr lvl="1"/>
            <a:r>
              <a:rPr lang="es-PA" dirty="0" smtClean="0"/>
              <a:t>Como MUX</a:t>
            </a:r>
          </a:p>
          <a:p>
            <a:pPr lvl="1"/>
            <a:r>
              <a:rPr lang="es-PA" dirty="0" err="1" smtClean="0"/>
              <a:t>ó</a:t>
            </a:r>
            <a:r>
              <a:rPr lang="es-PA" dirty="0" smtClean="0"/>
              <a:t> como DEMUX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5" y="1152983"/>
            <a:ext cx="4211324" cy="56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Comparador</a:t>
            </a:r>
            <a:r>
              <a:rPr lang="en-US" b="1" dirty="0" smtClean="0"/>
              <a:t> de </a:t>
            </a:r>
            <a:r>
              <a:rPr lang="en-US" b="1" dirty="0" err="1" smtClean="0"/>
              <a:t>Magnitid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compara</a:t>
            </a:r>
            <a:r>
              <a:rPr lang="en-US" dirty="0" smtClean="0"/>
              <a:t> dos </a:t>
            </a:r>
            <a:r>
              <a:rPr lang="en-US" dirty="0" err="1" smtClean="0"/>
              <a:t>numeros</a:t>
            </a:r>
            <a:r>
              <a:rPr lang="en-US" dirty="0" smtClean="0"/>
              <a:t> binaries de n-bits, indicant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o no y </a:t>
            </a:r>
            <a:r>
              <a:rPr lang="en-US" dirty="0" err="1" smtClean="0"/>
              <a:t>quien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mayor.</a:t>
            </a:r>
          </a:p>
          <a:p>
            <a:pPr lvl="1"/>
            <a:r>
              <a:rPr lang="en-US" dirty="0" smtClean="0"/>
              <a:t>Para determiner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XNOR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más</a:t>
            </a:r>
            <a:r>
              <a:rPr lang="en-US" dirty="0" smtClean="0"/>
              <a:t> de 1-bit </a:t>
            </a:r>
            <a:r>
              <a:rPr lang="en-US" dirty="0" err="1" smtClean="0"/>
              <a:t>utilizamos</a:t>
            </a:r>
            <a:r>
              <a:rPr lang="en-US" dirty="0" smtClean="0"/>
              <a:t> ANDs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caso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generalizar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sigue</a:t>
            </a:r>
            <a:r>
              <a:rPr lang="en-US" dirty="0" smtClean="0"/>
              <a:t>: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71" y="2106232"/>
            <a:ext cx="208597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47" y="2106232"/>
            <a:ext cx="2202131" cy="1693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848" y="3309871"/>
            <a:ext cx="2865967" cy="1371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74" y="5649634"/>
            <a:ext cx="11162408" cy="8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s-PA" dirty="0" smtClean="0"/>
              <a:t>También los circuitos comparadores nos dan una salida mayor y menor que</a:t>
            </a:r>
          </a:p>
          <a:p>
            <a:pPr lvl="1"/>
            <a:r>
              <a:rPr lang="es-PA" dirty="0" smtClean="0"/>
              <a:t>AGTB = A and </a:t>
            </a:r>
            <a:r>
              <a:rPr lang="es-PA" dirty="0" err="1" smtClean="0"/>
              <a:t>not</a:t>
            </a:r>
            <a:r>
              <a:rPr lang="es-PA" dirty="0" smtClean="0"/>
              <a:t> B</a:t>
            </a:r>
          </a:p>
          <a:p>
            <a:pPr lvl="1"/>
            <a:r>
              <a:rPr lang="es-PA" dirty="0" smtClean="0"/>
              <a:t>ALTB   = </a:t>
            </a:r>
            <a:r>
              <a:rPr lang="es-PA" dirty="0" err="1" smtClean="0"/>
              <a:t>not</a:t>
            </a:r>
            <a:r>
              <a:rPr lang="es-PA" dirty="0" smtClean="0"/>
              <a:t> A and B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Generalizando los casos</a:t>
            </a:r>
          </a:p>
        </p:txBody>
      </p:sp>
      <p:pic>
        <p:nvPicPr>
          <p:cNvPr id="3074" name="Picture 2" descr="Resultado de imagen para magnitude compa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5" y="2523605"/>
            <a:ext cx="3666876" cy="24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agnitude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0" y="1853248"/>
            <a:ext cx="4307131" cy="4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" y="5396564"/>
            <a:ext cx="6934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termómetro</a:t>
            </a:r>
            <a:r>
              <a:rPr lang="en-US" dirty="0" smtClean="0"/>
              <a:t> digital </a:t>
            </a:r>
            <a:r>
              <a:rPr lang="en-US" dirty="0" err="1" smtClean="0"/>
              <a:t>tiene</a:t>
            </a:r>
            <a:r>
              <a:rPr lang="en-US" dirty="0" smtClean="0"/>
              <a:t> dos entradas.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convierte</a:t>
            </a:r>
            <a:r>
              <a:rPr lang="en-US" dirty="0" smtClean="0"/>
              <a:t> la </a:t>
            </a:r>
            <a:r>
              <a:rPr lang="en-US" dirty="0" err="1" smtClean="0"/>
              <a:t>temperatura</a:t>
            </a:r>
            <a:r>
              <a:rPr lang="en-US" dirty="0" smtClean="0"/>
              <a:t> del </a:t>
            </a:r>
            <a:r>
              <a:rPr lang="en-US" dirty="0" err="1" smtClean="0"/>
              <a:t>termómetro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lectura</a:t>
            </a:r>
            <a:r>
              <a:rPr lang="en-US" dirty="0" smtClean="0"/>
              <a:t> de 8 bits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despliega</a:t>
            </a:r>
            <a:r>
              <a:rPr lang="en-US" dirty="0" smtClean="0"/>
              <a:t> que </a:t>
            </a:r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mayor, </a:t>
            </a:r>
            <a:r>
              <a:rPr lang="en-US" dirty="0" err="1" smtClean="0"/>
              <a:t>menor</a:t>
            </a:r>
            <a:r>
              <a:rPr lang="en-US" dirty="0" smtClean="0"/>
              <a:t> o </a:t>
            </a:r>
            <a:r>
              <a:rPr lang="en-US" dirty="0" err="1" smtClean="0"/>
              <a:t>igual</a:t>
            </a:r>
            <a:endParaRPr lang="en-US" dirty="0" smtClean="0"/>
          </a:p>
          <a:p>
            <a:r>
              <a:rPr lang="en-US" dirty="0" err="1" smtClean="0"/>
              <a:t>Dibuje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4" y="2066450"/>
            <a:ext cx="4772025" cy="1704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4" y="4174423"/>
            <a:ext cx="5429116" cy="2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" y="1853248"/>
            <a:ext cx="5438110" cy="2861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7" y="4404575"/>
            <a:ext cx="6533253" cy="23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VHDL para </a:t>
            </a:r>
            <a:r>
              <a:rPr lang="en-US" dirty="0" err="1" smtClean="0"/>
              <a:t>comparador</a:t>
            </a:r>
            <a:r>
              <a:rPr lang="en-US" dirty="0" smtClean="0"/>
              <a:t> (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comparador</a:t>
            </a:r>
            <a:r>
              <a:rPr lang="en-US" dirty="0" smtClean="0"/>
              <a:t> de 4 bits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haríamos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de 8 bits?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25" y="1737578"/>
            <a:ext cx="4320661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Paridad</a:t>
            </a:r>
            <a:r>
              <a:rPr lang="en-US" b="1" dirty="0" smtClean="0"/>
              <a:t>: </a:t>
            </a:r>
            <a:r>
              <a:rPr lang="en-US" dirty="0" smtClean="0"/>
              <a:t>un </a:t>
            </a:r>
            <a:r>
              <a:rPr lang="en-US" dirty="0" err="1" smtClean="0"/>
              <a:t>sistema</a:t>
            </a:r>
            <a:r>
              <a:rPr lang="en-US" dirty="0" smtClean="0"/>
              <a:t> que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multiples bits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1’s o 0’s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par: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verifcación</a:t>
            </a:r>
            <a:r>
              <a:rPr lang="en-US" dirty="0" smtClean="0"/>
              <a:t> de error que require que el total de </a:t>
            </a:r>
            <a:r>
              <a:rPr lang="en-US" dirty="0" err="1" smtClean="0"/>
              <a:t>números</a:t>
            </a:r>
            <a:r>
              <a:rPr lang="en-US" dirty="0" smtClean="0"/>
              <a:t> binaries </a:t>
            </a:r>
            <a:r>
              <a:rPr lang="en-US" dirty="0" err="1" smtClean="0"/>
              <a:t>sean</a:t>
            </a:r>
            <a:r>
              <a:rPr lang="en-US" dirty="0"/>
              <a:t> </a:t>
            </a:r>
            <a:r>
              <a:rPr lang="en-US" dirty="0" smtClean="0"/>
              <a:t>pares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err="1" smtClean="0"/>
              <a:t>Paridad</a:t>
            </a:r>
            <a:r>
              <a:rPr lang="en-US" b="1" dirty="0" smtClean="0"/>
              <a:t> </a:t>
            </a:r>
            <a:r>
              <a:rPr lang="en-US" b="1" dirty="0" err="1" smtClean="0"/>
              <a:t>impar</a:t>
            </a:r>
            <a:r>
              <a:rPr lang="en-US" b="1" dirty="0" smtClean="0"/>
              <a:t>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verificación</a:t>
            </a:r>
            <a:r>
              <a:rPr lang="en-US" dirty="0" smtClean="0"/>
              <a:t> de </a:t>
            </a:r>
            <a:r>
              <a:rPr lang="en-US" dirty="0" err="1" smtClean="0"/>
              <a:t>errores</a:t>
            </a:r>
            <a:r>
              <a:rPr lang="en-US" dirty="0" smtClean="0"/>
              <a:t> que </a:t>
            </a:r>
            <a:r>
              <a:rPr lang="en-US" dirty="0" err="1" smtClean="0"/>
              <a:t>requiere</a:t>
            </a:r>
            <a:r>
              <a:rPr lang="en-US" dirty="0" smtClean="0"/>
              <a:t> que el total sea un </a:t>
            </a:r>
            <a:r>
              <a:rPr lang="en-US" dirty="0" err="1" smtClean="0"/>
              <a:t>numero</a:t>
            </a:r>
            <a:r>
              <a:rPr lang="en-US" dirty="0" smtClean="0"/>
              <a:t> </a:t>
            </a:r>
            <a:r>
              <a:rPr lang="en-US" dirty="0" err="1" smtClean="0"/>
              <a:t>impar</a:t>
            </a:r>
            <a:r>
              <a:rPr lang="en-US" dirty="0" smtClean="0"/>
              <a:t> de 1’s</a:t>
            </a:r>
            <a:r>
              <a:rPr lang="es-PA" dirty="0" smtClean="0"/>
              <a:t>.</a:t>
            </a:r>
            <a:endParaRPr lang="es-PA" dirty="0"/>
          </a:p>
          <a:p>
            <a:r>
              <a:rPr lang="en-US" b="1" dirty="0" smtClean="0"/>
              <a:t>Bit de </a:t>
            </a:r>
            <a:r>
              <a:rPr lang="en-US" b="1" dirty="0" err="1" smtClean="0"/>
              <a:t>Paridad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un bit </a:t>
            </a:r>
            <a:r>
              <a:rPr lang="en-US" dirty="0" err="1" smtClean="0"/>
              <a:t>añadido</a:t>
            </a:r>
            <a:r>
              <a:rPr lang="en-US" dirty="0" smtClean="0"/>
              <a:t> a la </a:t>
            </a:r>
            <a:r>
              <a:rPr lang="en-US" dirty="0" err="1" smtClean="0"/>
              <a:t>trama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par, </a:t>
            </a:r>
            <a:r>
              <a:rPr lang="en-US" dirty="0" err="1" smtClean="0"/>
              <a:t>imar</a:t>
            </a:r>
            <a:r>
              <a:rPr lang="en-US" dirty="0" smtClean="0"/>
              <a:t> o sin </a:t>
            </a:r>
            <a:r>
              <a:rPr lang="en-US" dirty="0" err="1" smtClean="0"/>
              <a:t>paridad</a:t>
            </a:r>
            <a:r>
              <a:rPr lang="en-US" dirty="0" smtClean="0"/>
              <a:t> </a:t>
            </a:r>
            <a:r>
              <a:rPr lang="en-US" dirty="0" err="1" smtClean="0"/>
              <a:t>dependiendo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bit de </a:t>
            </a:r>
            <a:r>
              <a:rPr lang="en-US" dirty="0" err="1" smtClean="0"/>
              <a:t>paridad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48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pic>
        <p:nvPicPr>
          <p:cNvPr id="6146" name="Picture 2" descr="Resultado de imagen para data transmitter and receiver with parity generator and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00" y="1615896"/>
            <a:ext cx="9027062" cy="48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¿Qué dato necesitamos enviar para cada uno de los casos si?</a:t>
            </a:r>
          </a:p>
          <a:p>
            <a:pPr lvl="1"/>
            <a:r>
              <a:rPr lang="es-PA" dirty="0" smtClean="0"/>
              <a:t>Se necesita paridad par</a:t>
            </a:r>
          </a:p>
          <a:p>
            <a:pPr lvl="1"/>
            <a:r>
              <a:rPr lang="es-PA" dirty="0" smtClean="0"/>
              <a:t>Se necesita paridad impar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A) 0110110</a:t>
            </a:r>
          </a:p>
          <a:p>
            <a:pPr lvl="1"/>
            <a:r>
              <a:rPr lang="es-PA" dirty="0" smtClean="0"/>
              <a:t>B) 1000000</a:t>
            </a:r>
          </a:p>
          <a:p>
            <a:pPr lvl="1"/>
            <a:r>
              <a:rPr lang="es-PA" dirty="0" smtClean="0"/>
              <a:t>C) 0010101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32628"/>
              </p:ext>
            </p:extLst>
          </p:nvPr>
        </p:nvGraphicFramePr>
        <p:xfrm>
          <a:off x="1455313" y="4655820"/>
          <a:ext cx="8369836" cy="174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4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24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924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924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Paridad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A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B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C</a:t>
                      </a:r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s-PA" dirty="0" smtClean="0"/>
                        <a:t>Impar</a:t>
                      </a:r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Normalmente se utiliza una XOR como generador de paridad de 1 bit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más de 1 bit hacemos XOR a su salida anterior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8" y="1984352"/>
            <a:ext cx="1447800" cy="1152525"/>
          </a:xfrm>
          <a:prstGeom prst="rect">
            <a:avLst/>
          </a:prstGeom>
        </p:spPr>
      </p:pic>
      <p:pic>
        <p:nvPicPr>
          <p:cNvPr id="11266" name="Picture 2" descr="Resultado de imagen para 1bit parity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717754"/>
            <a:ext cx="5222140" cy="29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0" y="1900223"/>
            <a:ext cx="1860372" cy="13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xor</a:t>
            </a:r>
            <a:r>
              <a:rPr lang="es-PA" dirty="0" smtClean="0"/>
              <a:t> B) </a:t>
            </a:r>
            <a:r>
              <a:rPr lang="es-PA" dirty="0" err="1" smtClean="0"/>
              <a:t>xor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0.  Transmisión correcta</a:t>
            </a:r>
          </a:p>
          <a:p>
            <a:pPr lvl="1"/>
            <a:r>
              <a:rPr lang="es-PA" dirty="0" smtClean="0"/>
              <a:t>P’ = 1.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XNOR son usadas para generador de paridad IMPAR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Utilizamos una XNOR (ejemplo </a:t>
            </a:r>
            <a:r>
              <a:rPr lang="es-PA" smtClean="0"/>
              <a:t>para 4 </a:t>
            </a:r>
            <a:r>
              <a:rPr lang="es-PA" dirty="0" smtClean="0"/>
              <a:t>bits en fig. inferior)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084"/>
          <a:stretch/>
        </p:blipFill>
        <p:spPr>
          <a:xfrm rot="16200000">
            <a:off x="3499302" y="3557057"/>
            <a:ext cx="2195782" cy="34866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5" y="2003146"/>
            <a:ext cx="65055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el siguiente ejemplo determinar si en paridad IMPAR el sistema trasmite todos sus datos de manera correcta</a:t>
            </a:r>
          </a:p>
          <a:p>
            <a:pPr lvl="1"/>
            <a:r>
              <a:rPr lang="es-PA" dirty="0" smtClean="0"/>
              <a:t>NOTA:  Recordar que se valida mediante P’ = (A </a:t>
            </a:r>
            <a:r>
              <a:rPr lang="es-PA" dirty="0" err="1" smtClean="0"/>
              <a:t>xnor</a:t>
            </a:r>
            <a:r>
              <a:rPr lang="es-PA" dirty="0" smtClean="0"/>
              <a:t> B) </a:t>
            </a:r>
            <a:r>
              <a:rPr lang="es-PA" dirty="0" err="1" smtClean="0"/>
              <a:t>xnor</a:t>
            </a:r>
            <a:r>
              <a:rPr lang="es-PA" dirty="0" smtClean="0"/>
              <a:t> P</a:t>
            </a:r>
          </a:p>
          <a:p>
            <a:pPr lvl="1"/>
            <a:r>
              <a:rPr lang="es-PA" dirty="0" smtClean="0"/>
              <a:t>P’ = 1.  Transmisión correcta</a:t>
            </a:r>
          </a:p>
          <a:p>
            <a:pPr lvl="1"/>
            <a:r>
              <a:rPr lang="es-PA" dirty="0" smtClean="0"/>
              <a:t>P’ = 0.  Transmisión incorrecta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" y="3762571"/>
            <a:ext cx="1665467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generador de paridad par e impar (4 bits)</a:t>
            </a:r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05" y="2112135"/>
            <a:ext cx="5383937" cy="44410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485" b="18902"/>
          <a:stretch/>
        </p:blipFill>
        <p:spPr>
          <a:xfrm>
            <a:off x="166914" y="4069725"/>
            <a:ext cx="6329154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125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Comparadores de Magnitud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Dibujar un circuito generador de paridad par o impar dependiendo de esta entrada</a:t>
            </a:r>
          </a:p>
          <a:p>
            <a:pPr lvl="1"/>
            <a:r>
              <a:rPr lang="es-PA" dirty="0" smtClean="0"/>
              <a:t>Entradas = A, B, C, D, PAR/IMPAR</a:t>
            </a:r>
          </a:p>
          <a:p>
            <a:pPr lvl="1"/>
            <a:r>
              <a:rPr lang="es-PA" dirty="0" smtClean="0"/>
              <a:t>Salidas = P</a:t>
            </a:r>
          </a:p>
          <a:p>
            <a:endParaRPr lang="es-PA" dirty="0"/>
          </a:p>
          <a:p>
            <a:r>
              <a:rPr lang="es-PA" dirty="0" smtClean="0"/>
              <a:t>Ahora dibuje el circuito para generador de 8 bits</a:t>
            </a:r>
          </a:p>
          <a:p>
            <a:pPr lvl="1"/>
            <a:r>
              <a:rPr lang="es-PA" dirty="0"/>
              <a:t>Entradas = A, B, C, D, </a:t>
            </a:r>
            <a:r>
              <a:rPr lang="es-PA" dirty="0" smtClean="0"/>
              <a:t>E, F, G, H, PAR/IMPAR</a:t>
            </a:r>
            <a:endParaRPr lang="es-PA" dirty="0"/>
          </a:p>
          <a:p>
            <a:pPr lvl="1"/>
            <a:r>
              <a:rPr lang="es-PA" dirty="0"/>
              <a:t>Salidas = </a:t>
            </a:r>
            <a:r>
              <a:rPr lang="es-PA" dirty="0" smtClean="0"/>
              <a:t>P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62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Número binario con Signo</a:t>
            </a:r>
            <a:r>
              <a:rPr lang="es-PA" dirty="0" smtClean="0"/>
              <a:t>: Un número binario de longitud fija cuyo signo es representado por un bit, usualmente el más significativo, y cuya magnitud es representada por los otros bits.</a:t>
            </a:r>
            <a:endParaRPr lang="es-PA" dirty="0"/>
          </a:p>
          <a:p>
            <a:r>
              <a:rPr lang="es-PA" b="1" dirty="0" smtClean="0"/>
              <a:t>Número binario sin signo</a:t>
            </a:r>
            <a:r>
              <a:rPr lang="es-PA" dirty="0" smtClean="0"/>
              <a:t>: Un número binario cuyo signo no esta especificado por el bit de signo.  Un signo como positivo es asumido hasta que se diga lo contrario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204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 smtClean="0"/>
              <a:t>Operando</a:t>
            </a:r>
            <a:r>
              <a:rPr lang="es-PA" dirty="0" smtClean="0"/>
              <a:t>: Un número en el cual cuya función aritmética opera (x + y = z).</a:t>
            </a:r>
          </a:p>
          <a:p>
            <a:r>
              <a:rPr lang="es-PA" b="1" dirty="0" smtClean="0"/>
              <a:t>“</a:t>
            </a:r>
            <a:r>
              <a:rPr lang="es-PA" b="1" dirty="0" err="1" smtClean="0"/>
              <a:t>Augend</a:t>
            </a:r>
            <a:r>
              <a:rPr lang="es-PA" b="1" dirty="0" smtClean="0"/>
              <a:t>”</a:t>
            </a:r>
            <a:r>
              <a:rPr lang="es-PA" dirty="0" smtClean="0"/>
              <a:t>: El número de la suma cuyo valor se añadirá</a:t>
            </a:r>
          </a:p>
          <a:p>
            <a:r>
              <a:rPr lang="es-PA" b="1" dirty="0" err="1" smtClean="0"/>
              <a:t>Adendo</a:t>
            </a:r>
            <a:r>
              <a:rPr lang="es-PA" b="1" dirty="0" smtClean="0"/>
              <a:t>:</a:t>
            </a:r>
            <a:r>
              <a:rPr lang="es-PA" dirty="0" smtClean="0"/>
              <a:t>  El número en la adición cuyo valor es añadido a otro</a:t>
            </a:r>
          </a:p>
          <a:p>
            <a:r>
              <a:rPr lang="es-PA" b="1" dirty="0" smtClean="0"/>
              <a:t>Suma:</a:t>
            </a:r>
            <a:r>
              <a:rPr lang="es-PA" dirty="0" smtClean="0"/>
              <a:t>  Resultado de la operación de adición</a:t>
            </a:r>
          </a:p>
          <a:p>
            <a:r>
              <a:rPr lang="es-PA" b="1" dirty="0" smtClean="0"/>
              <a:t>Llevando:</a:t>
            </a:r>
            <a:r>
              <a:rPr lang="es-PA" dirty="0" smtClean="0"/>
              <a:t>  Es el resultado de la operación del siguiente bit adicional que se da cuando el resultado es más largo que el expresado</a:t>
            </a:r>
          </a:p>
          <a:p>
            <a:r>
              <a:rPr lang="es-PA" b="1" dirty="0" smtClean="0"/>
              <a:t>Bit de Suma (adición a un bit): </a:t>
            </a:r>
            <a:r>
              <a:rPr lang="es-PA" dirty="0" smtClean="0"/>
              <a:t>El bit menos significativo de la suma de una adición bit a bit.</a:t>
            </a:r>
          </a:p>
          <a:p>
            <a:r>
              <a:rPr lang="es-PA" b="1" dirty="0" smtClean="0"/>
              <a:t>Bit de Llevando: </a:t>
            </a:r>
            <a:r>
              <a:rPr lang="es-PA" dirty="0" smtClean="0"/>
              <a:t> Un bit que mantiene el valor de 0 o 1 resultado de la suma de dos números binarios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84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–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Ejemplo de una operación de suma binaria</a:t>
            </a:r>
          </a:p>
          <a:p>
            <a:pPr lvl="1"/>
            <a:r>
              <a:rPr lang="es-PA" dirty="0" smtClean="0"/>
              <a:t>Suma, Sumando, Llevando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89" y="2751158"/>
            <a:ext cx="6993452" cy="22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2800" dirty="0" smtClean="0"/>
              <a:t>Calcular la suma de </a:t>
            </a:r>
          </a:p>
          <a:p>
            <a:pPr lvl="1"/>
            <a:r>
              <a:rPr lang="es-PA" sz="2800" dirty="0" smtClean="0"/>
              <a:t>1 0 0 1 0							1 0 1 1 1</a:t>
            </a:r>
          </a:p>
          <a:p>
            <a:pPr lvl="1"/>
            <a:r>
              <a:rPr lang="es-PA" sz="2800" dirty="0" smtClean="0"/>
              <a:t>   1 0 1 0                              1 0 0 1 0</a:t>
            </a:r>
          </a:p>
          <a:p>
            <a:pPr lvl="1"/>
            <a:endParaRPr lang="es-PA" sz="2800" dirty="0" smtClean="0"/>
          </a:p>
          <a:p>
            <a:pPr lvl="1"/>
            <a:endParaRPr lang="es-PA" sz="2800" dirty="0"/>
          </a:p>
        </p:txBody>
      </p:sp>
    </p:spTree>
    <p:extLst>
      <p:ext uri="{BB962C8B-B14F-4D97-AF65-F5344CB8AC3E}">
        <p14:creationId xmlns:p14="http://schemas.microsoft.com/office/powerpoint/2010/main" val="7503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Adición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Calcular la suma de </a:t>
            </a:r>
          </a:p>
          <a:p>
            <a:pPr lvl="1"/>
            <a:endParaRPr lang="es-PA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3" y="1684751"/>
            <a:ext cx="3602425" cy="18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b="1" dirty="0" smtClean="0"/>
              <a:t>Diferencia:  </a:t>
            </a:r>
            <a:r>
              <a:rPr lang="es-PA" sz="3000" dirty="0" smtClean="0"/>
              <a:t>El resultado de una operación aritmética</a:t>
            </a:r>
          </a:p>
          <a:p>
            <a:r>
              <a:rPr lang="es-PA" sz="3000" b="1" dirty="0" smtClean="0"/>
              <a:t>Minuendo:  </a:t>
            </a:r>
            <a:r>
              <a:rPr lang="es-PA" sz="3000" dirty="0" smtClean="0"/>
              <a:t>El número en una operación de sustracción de la cual otro número es </a:t>
            </a:r>
            <a:r>
              <a:rPr lang="es-PA" sz="3000" dirty="0" err="1" smtClean="0"/>
              <a:t>sustraido</a:t>
            </a:r>
            <a:endParaRPr lang="es-PA" sz="3000" dirty="0" smtClean="0"/>
          </a:p>
          <a:p>
            <a:r>
              <a:rPr lang="es-PA" sz="3000" b="1" dirty="0" smtClean="0"/>
              <a:t>Sustraendo:  </a:t>
            </a:r>
            <a:r>
              <a:rPr lang="es-PA" sz="3000" dirty="0" smtClean="0"/>
              <a:t>El número en una operación de </a:t>
            </a:r>
            <a:r>
              <a:rPr lang="es-PA" sz="3000" dirty="0" err="1" smtClean="0"/>
              <a:t>sustracci´n</a:t>
            </a:r>
            <a:r>
              <a:rPr lang="es-PA" sz="3000" dirty="0" smtClean="0"/>
              <a:t> que es sustraído de otro número</a:t>
            </a:r>
          </a:p>
          <a:p>
            <a:r>
              <a:rPr lang="es-PA" sz="3000" b="1" dirty="0" smtClean="0"/>
              <a:t>Prestado: </a:t>
            </a:r>
            <a:r>
              <a:rPr lang="es-PA" sz="3000" dirty="0" smtClean="0"/>
              <a:t>Un dígito extraído hacia atrás de una posición más significativa en donde el dígito sustraendo es más largo que el minuendo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39214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69" y="2355868"/>
            <a:ext cx="5902015" cy="25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la solución a la resta de 1110 y 1001</a:t>
            </a:r>
          </a:p>
          <a:p>
            <a:endParaRPr lang="es-PA" sz="3000" dirty="0"/>
          </a:p>
          <a:p>
            <a:endParaRPr lang="es-PA" sz="3000" dirty="0" smtClean="0"/>
          </a:p>
          <a:p>
            <a:r>
              <a:rPr lang="es-PA" sz="3000" dirty="0" smtClean="0"/>
              <a:t>Realizar la sustracción de 10000 y 101</a:t>
            </a:r>
            <a:endParaRPr lang="es-PA" sz="3000" dirty="0"/>
          </a:p>
        </p:txBody>
      </p:sp>
    </p:spTree>
    <p:extLst>
      <p:ext uri="{BB962C8B-B14F-4D97-AF65-F5344CB8AC3E}">
        <p14:creationId xmlns:p14="http://schemas.microsoft.com/office/powerpoint/2010/main" val="1350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Binaria sin Signo - Sustracción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19314" y="2005648"/>
            <a:ext cx="116685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z="3000" dirty="0" smtClean="0"/>
              <a:t>Encontrar el resultado de las siguientes sustracciones</a:t>
            </a:r>
          </a:p>
          <a:p>
            <a:endParaRPr lang="es-PA" sz="3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81" y="2735301"/>
            <a:ext cx="294176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/>
              <a:t>Bit de Signo:</a:t>
            </a:r>
            <a:r>
              <a:rPr lang="es-PA" dirty="0"/>
              <a:t> Un bit usualmente le más significativo que indica en donde un número con signo binario es positivo o negativo</a:t>
            </a:r>
          </a:p>
          <a:p>
            <a:r>
              <a:rPr lang="es-PA" b="1" dirty="0"/>
              <a:t>Bits de Magnitud:</a:t>
            </a:r>
            <a:r>
              <a:rPr lang="es-PA" dirty="0"/>
              <a:t>  Los bits de un número binario que nos dicen que tan largo es el número</a:t>
            </a:r>
          </a:p>
          <a:p>
            <a:r>
              <a:rPr lang="es-PA" b="1" dirty="0"/>
              <a:t>Forma verdadera de Magnitud:</a:t>
            </a:r>
            <a:r>
              <a:rPr lang="es-PA" dirty="0"/>
              <a:t>  Una forma de número binario sin signo cuya magnitud es representado pro un número binario</a:t>
            </a:r>
          </a:p>
          <a:p>
            <a:r>
              <a:rPr lang="es-PA" b="1" dirty="0"/>
              <a:t>Complemento </a:t>
            </a:r>
            <a:r>
              <a:rPr lang="es-PA" b="1" dirty="0" smtClean="0"/>
              <a:t>A1:</a:t>
            </a:r>
            <a:r>
              <a:rPr lang="es-PA" dirty="0" smtClean="0"/>
              <a:t>  Una forma de notación binaria en la cual el número negativo es creado complementando todos los bits numéricos incluyendo el bit de signo.</a:t>
            </a:r>
            <a:endParaRPr lang="es-PA" dirty="0"/>
          </a:p>
          <a:p>
            <a:r>
              <a:rPr lang="es-PA" b="1" dirty="0"/>
              <a:t>Complemento A2</a:t>
            </a:r>
            <a:r>
              <a:rPr lang="es-PA" b="1" dirty="0" smtClean="0"/>
              <a:t>:</a:t>
            </a:r>
            <a:r>
              <a:rPr lang="es-PA" dirty="0" smtClean="0"/>
              <a:t>  Una forma de notación binaria en la cual el número negativo es creado añadiendo un 1 al complemento A1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819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Escribir los siguientes números en su magnitud verdadera</a:t>
            </a:r>
          </a:p>
          <a:p>
            <a:r>
              <a:rPr lang="es-PA" dirty="0" smtClean="0"/>
              <a:t>Considerar el bit de signo</a:t>
            </a:r>
          </a:p>
          <a:p>
            <a:pPr lvl="1"/>
            <a:r>
              <a:rPr lang="es-PA" dirty="0" smtClean="0"/>
              <a:t>25</a:t>
            </a:r>
          </a:p>
          <a:p>
            <a:pPr lvl="1"/>
            <a:r>
              <a:rPr lang="es-PA" dirty="0" smtClean="0"/>
              <a:t>-25</a:t>
            </a:r>
          </a:p>
          <a:p>
            <a:pPr lvl="1"/>
            <a:r>
              <a:rPr lang="es-PA" dirty="0" smtClean="0"/>
              <a:t>12</a:t>
            </a:r>
          </a:p>
          <a:p>
            <a:pPr lvl="1"/>
            <a:r>
              <a:rPr lang="es-PA" dirty="0" smtClean="0"/>
              <a:t>-12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204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Complemento A1:  Convertir los siguientes números de 8 bit en su complemento A1</a:t>
            </a:r>
          </a:p>
          <a:p>
            <a:r>
              <a:rPr lang="es-PA" dirty="0" smtClean="0"/>
              <a:t>NOTA:  Para complemento A1 el número negativo debe calcularse</a:t>
            </a:r>
          </a:p>
          <a:p>
            <a:pPr lvl="1"/>
            <a:r>
              <a:rPr lang="es-PA" dirty="0" smtClean="0"/>
              <a:t>Calcular el valor verdadero positivo</a:t>
            </a:r>
          </a:p>
          <a:p>
            <a:pPr lvl="1"/>
            <a:r>
              <a:rPr lang="es-PA" dirty="0" smtClean="0"/>
              <a:t>Luego calcular el complemento A1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414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Calcular el complemento A2 de los siguientes números: 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Calcular la forma verdadera del número</a:t>
            </a:r>
          </a:p>
          <a:p>
            <a:pPr lvl="1"/>
            <a:r>
              <a:rPr lang="es-PA" dirty="0" smtClean="0"/>
              <a:t>Calcular el complemento A1</a:t>
            </a:r>
          </a:p>
          <a:p>
            <a:pPr lvl="1"/>
            <a:r>
              <a:rPr lang="es-PA" dirty="0" smtClean="0"/>
              <a:t>Sumar 1</a:t>
            </a:r>
          </a:p>
          <a:p>
            <a:pPr lvl="1"/>
            <a:endParaRPr lang="es-PA" dirty="0"/>
          </a:p>
          <a:p>
            <a:r>
              <a:rPr lang="es-PA" dirty="0" smtClean="0"/>
              <a:t>57</a:t>
            </a:r>
          </a:p>
          <a:p>
            <a:r>
              <a:rPr lang="es-PA" dirty="0" smtClean="0"/>
              <a:t>-57</a:t>
            </a:r>
          </a:p>
          <a:p>
            <a:r>
              <a:rPr lang="es-PA" dirty="0" smtClean="0"/>
              <a:t>72</a:t>
            </a:r>
          </a:p>
          <a:p>
            <a:r>
              <a:rPr lang="es-PA" dirty="0" smtClean="0"/>
              <a:t>-72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973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Adición con signo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36" y="2896939"/>
            <a:ext cx="5442536" cy="21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A1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 los números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pasa al inicio y se suma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74509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80 - 65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Transformar el número que se resta a binario</a:t>
            </a:r>
          </a:p>
          <a:p>
            <a:pPr lvl="1"/>
            <a:r>
              <a:rPr lang="es-PA" dirty="0" smtClean="0"/>
              <a:t>Realizar el complemento A1</a:t>
            </a:r>
          </a:p>
          <a:p>
            <a:pPr lvl="1"/>
            <a:r>
              <a:rPr lang="es-PA" dirty="0" smtClean="0"/>
              <a:t>Sumarle 1</a:t>
            </a:r>
          </a:p>
          <a:p>
            <a:pPr lvl="1"/>
            <a:r>
              <a:rPr lang="es-PA" dirty="0" smtClean="0"/>
              <a:t>El </a:t>
            </a:r>
            <a:r>
              <a:rPr lang="es-PA" dirty="0" err="1" smtClean="0"/>
              <a:t>carry</a:t>
            </a:r>
            <a:r>
              <a:rPr lang="es-PA" dirty="0" smtClean="0"/>
              <a:t> se elimina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96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Sustracción por Signo:  Método de complemento A2</a:t>
            </a:r>
          </a:p>
          <a:p>
            <a:r>
              <a:rPr lang="es-PA" dirty="0" smtClean="0"/>
              <a:t>Restar los siguientes números de 8 bits</a:t>
            </a:r>
          </a:p>
          <a:p>
            <a:r>
              <a:rPr lang="es-PA" dirty="0" smtClean="0"/>
              <a:t>65 – 80</a:t>
            </a:r>
          </a:p>
          <a:p>
            <a:r>
              <a:rPr lang="es-PA" dirty="0" smtClean="0"/>
              <a:t>NOTA:  Realizar el mismo proceso de resta por complemento A2 y al resultado aplicarle el complemento A2, el resultado es el número negativo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75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El rango de un número negativo es de -2^n &gt;= x &lt;= 2^n – 1</a:t>
            </a:r>
          </a:p>
          <a:p>
            <a:r>
              <a:rPr lang="es-PA" dirty="0" smtClean="0"/>
              <a:t>El rango de un número positivo es de 0 &gt;= x &lt;= 2^n</a:t>
            </a:r>
          </a:p>
          <a:p>
            <a:endParaRPr lang="es-PA" dirty="0"/>
          </a:p>
          <a:p>
            <a:r>
              <a:rPr lang="es-PA" dirty="0" smtClean="0"/>
              <a:t>Se usa el complemento A1 para esto</a:t>
            </a:r>
          </a:p>
          <a:p>
            <a:endParaRPr lang="es-PA" dirty="0"/>
          </a:p>
          <a:p>
            <a:r>
              <a:rPr lang="es-PA" dirty="0" smtClean="0"/>
              <a:t>Por ejemplo, el rango de un número de 8 bits sería -128 a 127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831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complemento A2 del número -16 como</a:t>
            </a:r>
          </a:p>
          <a:p>
            <a:pPr lvl="1"/>
            <a:r>
              <a:rPr lang="es-PA" dirty="0" smtClean="0"/>
              <a:t>Un número de 8 bits</a:t>
            </a:r>
          </a:p>
          <a:p>
            <a:pPr lvl="1"/>
            <a:r>
              <a:rPr lang="es-PA" dirty="0" smtClean="0"/>
              <a:t>Un número de 5 bits</a:t>
            </a:r>
          </a:p>
          <a:p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099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Representación de los números binarios con signo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err="1" smtClean="0"/>
              <a:t>Sobreflujo</a:t>
            </a:r>
            <a:r>
              <a:rPr lang="es-PA" dirty="0" smtClean="0"/>
              <a:t>:  Un llevando </a:t>
            </a:r>
            <a:r>
              <a:rPr lang="es-PA" dirty="0" err="1" smtClean="0"/>
              <a:t>erronio</a:t>
            </a:r>
            <a:r>
              <a:rPr lang="es-PA" dirty="0" smtClean="0"/>
              <a:t> de una operación binaria resultado de suma o diferencia de un número de magnitud de bits fija</a:t>
            </a:r>
          </a:p>
          <a:p>
            <a:r>
              <a:rPr lang="es-PA" dirty="0" smtClean="0"/>
              <a:t>Ejemplo:  En la adición de 75 + 96</a:t>
            </a:r>
          </a:p>
          <a:p>
            <a:endParaRPr lang="es-PA" dirty="0"/>
          </a:p>
          <a:p>
            <a:r>
              <a:rPr lang="es-PA" dirty="0" smtClean="0"/>
              <a:t>Ejemplo:  En la </a:t>
            </a:r>
            <a:r>
              <a:rPr lang="es-PA" dirty="0" err="1" smtClean="0"/>
              <a:t>adiciónde</a:t>
            </a:r>
            <a:r>
              <a:rPr lang="es-PA" dirty="0" smtClean="0"/>
              <a:t> dos números negativos</a:t>
            </a:r>
          </a:p>
          <a:p>
            <a:pPr lvl="1"/>
            <a:r>
              <a:rPr lang="es-PA" dirty="0" smtClean="0"/>
              <a:t> -80 - 65</a:t>
            </a:r>
          </a:p>
          <a:p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72" y="2495772"/>
            <a:ext cx="3486578" cy="105458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61" y="3550355"/>
            <a:ext cx="4933438" cy="33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Parecida a la adición decimal pero con las siguientes condiciones</a:t>
            </a:r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61" y="2819638"/>
            <a:ext cx="3805607" cy="20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adición de:</a:t>
            </a:r>
          </a:p>
          <a:p>
            <a:r>
              <a:rPr lang="es-PA" dirty="0" smtClean="0"/>
              <a:t>6B3h + A9Ch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de:</a:t>
            </a:r>
          </a:p>
          <a:p>
            <a:r>
              <a:rPr lang="es-PA" dirty="0" smtClean="0"/>
              <a:t>6B3h - 49Ch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Negar el siguiente número realizando su complemento A16</a:t>
            </a:r>
          </a:p>
          <a:p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Restar FFFF del número original</a:t>
            </a:r>
          </a:p>
          <a:p>
            <a:pPr lvl="1"/>
            <a:r>
              <a:rPr lang="es-PA" dirty="0" smtClean="0"/>
              <a:t>Sumarle 1 al resultado</a:t>
            </a:r>
          </a:p>
          <a:p>
            <a:r>
              <a:rPr lang="es-PA" dirty="0" smtClean="0"/>
              <a:t>15AC</a:t>
            </a:r>
          </a:p>
          <a:p>
            <a:endParaRPr lang="es-PA" dirty="0"/>
          </a:p>
          <a:p>
            <a:r>
              <a:rPr lang="es-PA" dirty="0" smtClean="0"/>
              <a:t>Respuesta: EA54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36" y="1436421"/>
            <a:ext cx="2162109" cy="1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Aritmética Hexadecimal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sustracción de 8B63 y 55D7</a:t>
            </a:r>
          </a:p>
          <a:p>
            <a:pPr lvl="1"/>
            <a:r>
              <a:rPr lang="es-PA" dirty="0" smtClean="0"/>
              <a:t>NOTA:  </a:t>
            </a:r>
          </a:p>
          <a:p>
            <a:pPr lvl="1"/>
            <a:r>
              <a:rPr lang="es-PA" dirty="0" smtClean="0"/>
              <a:t>Realizar el complemento A16 del número negativo (A15 + 1)</a:t>
            </a:r>
          </a:p>
          <a:p>
            <a:pPr lvl="1"/>
            <a:r>
              <a:rPr lang="es-PA" dirty="0" smtClean="0"/>
              <a:t>Realizar la suma</a:t>
            </a:r>
          </a:p>
          <a:p>
            <a:pPr lvl="1"/>
            <a:r>
              <a:rPr lang="es-PA" dirty="0" smtClean="0"/>
              <a:t>Descartar </a:t>
            </a:r>
            <a:r>
              <a:rPr lang="es-PA" dirty="0" err="1" smtClean="0"/>
              <a:t>carry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316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Binario codificado en Decimal:  un código que representa cada digito en decimal por su equivalente binario</a:t>
            </a:r>
          </a:p>
          <a:p>
            <a:r>
              <a:rPr lang="es-PA" dirty="0" smtClean="0"/>
              <a:t>Código 8421:  Un código BCD que representa cada </a:t>
            </a:r>
            <a:r>
              <a:rPr lang="es-PA" dirty="0" err="1" smtClean="0"/>
              <a:t>digit</a:t>
            </a:r>
            <a:r>
              <a:rPr lang="es-PA" dirty="0" smtClean="0"/>
              <a:t> decimal como su numero binario real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461" y="3253778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Ejemplo:  Escribir 4987 decimal a 8421 BCD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57" y="2470291"/>
            <a:ext cx="2678384" cy="33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Exceso 3: Un código en BCD que representa cada dígito de número decimal por su equivalente binario añadido a 3 en su representación de 4 bits</a:t>
            </a:r>
          </a:p>
          <a:p>
            <a:r>
              <a:rPr lang="es-PA" dirty="0" smtClean="0"/>
              <a:t>Complemento 9:  Una manera de escribir el dígito decimal negando el número a partir de sustracciones de 9’s. (-726 = 999 – 726 = 273 en </a:t>
            </a:r>
            <a:r>
              <a:rPr lang="es-PA" dirty="0" err="1" smtClean="0"/>
              <a:t>comp.</a:t>
            </a:r>
            <a:r>
              <a:rPr lang="es-PA" dirty="0" smtClean="0"/>
              <a:t> A9)</a:t>
            </a:r>
          </a:p>
          <a:p>
            <a:r>
              <a:rPr lang="es-PA" dirty="0" err="1" smtClean="0"/>
              <a:t>Autocomplemento</a:t>
            </a:r>
            <a:r>
              <a:rPr lang="es-PA" dirty="0" smtClean="0"/>
              <a:t>:  Un código que genera automáticamente su complemento negativo para un código </a:t>
            </a:r>
            <a:r>
              <a:rPr lang="es-PA" dirty="0" err="1" smtClean="0"/>
              <a:t>decilal</a:t>
            </a:r>
            <a:r>
              <a:rPr lang="es-PA" dirty="0" smtClean="0"/>
              <a:t>, cuando están invertidos todos los bits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962" y="3880624"/>
            <a:ext cx="2541037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Código Gray:  Un código binario que </a:t>
            </a:r>
            <a:r>
              <a:rPr lang="es-PA" dirty="0" err="1" smtClean="0"/>
              <a:t>progrea</a:t>
            </a:r>
            <a:r>
              <a:rPr lang="es-PA" dirty="0" smtClean="0"/>
              <a:t> solamente cuando hay cambios sucesivos de bits</a:t>
            </a:r>
          </a:p>
          <a:p>
            <a:r>
              <a:rPr lang="es-PA" dirty="0" smtClean="0"/>
              <a:t>Otra manera de generar código gray es la siguiente:</a:t>
            </a:r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9" y="2399687"/>
            <a:ext cx="2319183" cy="2517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11" y="2980680"/>
            <a:ext cx="574408" cy="15379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20" y="2980681"/>
            <a:ext cx="595423" cy="26969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613" y="2980681"/>
            <a:ext cx="888735" cy="36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Código alfanumérico: </a:t>
            </a:r>
            <a:r>
              <a:rPr lang="es-PA" dirty="0" smtClean="0"/>
              <a:t> un código que se usa para representar letras del alfabeto entre números y caracteres</a:t>
            </a:r>
          </a:p>
          <a:p>
            <a:r>
              <a:rPr lang="es-PA" b="1" dirty="0" smtClean="0"/>
              <a:t>ASCII:</a:t>
            </a:r>
            <a:r>
              <a:rPr lang="es-PA" dirty="0" smtClean="0"/>
              <a:t>  American Standard </a:t>
            </a:r>
            <a:r>
              <a:rPr lang="es-PA" dirty="0" err="1" smtClean="0"/>
              <a:t>Code</a:t>
            </a:r>
            <a:r>
              <a:rPr lang="es-PA" dirty="0" smtClean="0"/>
              <a:t> </a:t>
            </a:r>
            <a:r>
              <a:rPr lang="es-PA" dirty="0" err="1" smtClean="0"/>
              <a:t>for</a:t>
            </a:r>
            <a:r>
              <a:rPr lang="es-PA" dirty="0" smtClean="0"/>
              <a:t> </a:t>
            </a:r>
            <a:r>
              <a:rPr lang="es-PA" dirty="0" err="1" smtClean="0"/>
              <a:t>Information</a:t>
            </a:r>
            <a:r>
              <a:rPr lang="es-PA" dirty="0" smtClean="0"/>
              <a:t> </a:t>
            </a:r>
            <a:r>
              <a:rPr lang="es-PA" dirty="0" err="1" smtClean="0"/>
              <a:t>Interchange</a:t>
            </a:r>
            <a:r>
              <a:rPr lang="es-PA" dirty="0" smtClean="0"/>
              <a:t>:  Un código de 7 bits que representa alfanumérico y control de caracteres</a:t>
            </a:r>
          </a:p>
          <a:p>
            <a:r>
              <a:rPr lang="es-PA" dirty="0" smtClean="0"/>
              <a:t>Case </a:t>
            </a:r>
            <a:r>
              <a:rPr lang="es-PA" dirty="0" err="1" smtClean="0"/>
              <a:t>Shift</a:t>
            </a:r>
            <a:r>
              <a:rPr lang="es-PA" dirty="0" smtClean="0"/>
              <a:t>:  Cambio de letras de mayúsculas  minúsculas o </a:t>
            </a:r>
            <a:r>
              <a:rPr lang="es-PA" dirty="0" err="1" smtClean="0"/>
              <a:t>viscversa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58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9" y="1853248"/>
            <a:ext cx="6708530" cy="45475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57" y="1853248"/>
            <a:ext cx="50387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5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Códigos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Decodificar la secuencia ASCII anterior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45" y="1152983"/>
            <a:ext cx="7176866" cy="763803"/>
          </a:xfrm>
          <a:prstGeom prst="rect">
            <a:avLst/>
          </a:prstGeom>
        </p:spPr>
      </p:pic>
      <p:pic>
        <p:nvPicPr>
          <p:cNvPr id="1026" name="Picture 2" descr="Ascii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55" y="2209799"/>
            <a:ext cx="681037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Medio Sumador:  Un circuito que añade dos bits y produce un bit de suma y uno de llevando</a:t>
            </a:r>
          </a:p>
          <a:p>
            <a:r>
              <a:rPr lang="es-PA" dirty="0" smtClean="0"/>
              <a:t>Sumador completo:  Un circuito que añade un bit de llevando de otro medio sumador o un sumador completo y produce la suma de los bits y el bit de llevando</a:t>
            </a:r>
          </a:p>
          <a:p>
            <a:r>
              <a:rPr lang="es-PA" dirty="0" smtClean="0"/>
              <a:t>La operación de suma es 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84" y="2805584"/>
            <a:ext cx="2189017" cy="16947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54" y="5189145"/>
            <a:ext cx="3332630" cy="12289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41" y="2805584"/>
            <a:ext cx="2853035" cy="18019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775" y="5017393"/>
            <a:ext cx="3010829" cy="16409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987" y="4923039"/>
            <a:ext cx="2406858" cy="180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150234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957" y="4393278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56" y="1094923"/>
            <a:ext cx="2143358" cy="17041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79" y="4307805"/>
            <a:ext cx="2297812" cy="1641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133724"/>
            <a:ext cx="5629000" cy="1014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29" y="4284763"/>
            <a:ext cx="2576397" cy="24055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030" y="4307805"/>
            <a:ext cx="3956743" cy="2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– </a:t>
            </a:r>
            <a:r>
              <a:rPr lang="es-PA" dirty="0" err="1" smtClean="0"/>
              <a:t>Simplificació</a:t>
            </a:r>
            <a:r>
              <a:rPr lang="es-PA" dirty="0" smtClean="0"/>
              <a:t> por Algebra Booleana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3" y="2393545"/>
            <a:ext cx="2576397" cy="2405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870" y="2393545"/>
            <a:ext cx="5451281" cy="11748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870" y="3665584"/>
            <a:ext cx="6468116" cy="1999236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66" y="4799059"/>
            <a:ext cx="3203316" cy="190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Sumador Completo basado en medios sumadores</a:t>
            </a:r>
          </a:p>
          <a:p>
            <a:r>
              <a:rPr lang="es-PA" dirty="0" smtClean="0"/>
              <a:t>Analizando el circuito podemos tener el resultado como sigue</a:t>
            </a:r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Utilizando las ecuaciones encuentre los resultados del sumador completo presentadas las siguientes entradas:</a:t>
            </a:r>
          </a:p>
          <a:p>
            <a:r>
              <a:rPr lang="es-PA" dirty="0" smtClean="0"/>
              <a:t>A = 0,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0,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r>
              <a:rPr lang="es-PA" dirty="0" smtClean="0"/>
              <a:t>A = 1, B = 1, </a:t>
            </a:r>
            <a:r>
              <a:rPr lang="es-PA" dirty="0" err="1" smtClean="0"/>
              <a:t>Cin</a:t>
            </a:r>
            <a:r>
              <a:rPr lang="es-PA" dirty="0" smtClean="0"/>
              <a:t> = 0</a:t>
            </a:r>
            <a:endParaRPr lang="es-PA" dirty="0"/>
          </a:p>
        </p:txBody>
      </p:sp>
      <p:pic>
        <p:nvPicPr>
          <p:cNvPr id="2050" name="Picture 2" descr="Image result for full adder by half ad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5" y="2301442"/>
            <a:ext cx="8158031" cy="24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Aritmética Digital – Circuitos Sumadores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405054"/>
            <a:ext cx="11410967" cy="5012998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dos bits basado en medio y completo</a:t>
            </a:r>
          </a:p>
          <a:p>
            <a:r>
              <a:rPr lang="es-PA" dirty="0" smtClean="0"/>
              <a:t>Analizando el circuito podemos tener el resultado como sigue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3" r="4414"/>
          <a:stretch/>
        </p:blipFill>
        <p:spPr bwMode="auto">
          <a:xfrm>
            <a:off x="3494209" y="2573790"/>
            <a:ext cx="4490063" cy="36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8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paralelo binario:  Un circuito que consiste en “n” sumadores completos y la suma es el total de los bits y el llevando</a:t>
            </a:r>
          </a:p>
          <a:p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 método de pasar bits de llevando de una etapa a otra de un sumador conectando </a:t>
            </a:r>
            <a:r>
              <a:rPr lang="es-PA" dirty="0" err="1" smtClean="0"/>
              <a:t>Cout</a:t>
            </a:r>
            <a:r>
              <a:rPr lang="es-PA" dirty="0" smtClean="0"/>
              <a:t> con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Cascada:  Conectar más de una salida del dispositivo con otro normalmente con el propósito de expandir los bits disponibles para una función particular.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82" y="4135650"/>
            <a:ext cx="62293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Verificar la suma para cada uno de los casos en los bits</a:t>
            </a:r>
          </a:p>
          <a:p>
            <a:pPr lvl="1"/>
            <a:r>
              <a:rPr lang="es-PA" dirty="0" smtClean="0"/>
              <a:t>A4A3A2A1A0 = 0101, B4B3B2B1 = 1001</a:t>
            </a:r>
          </a:p>
          <a:p>
            <a:pPr lvl="1"/>
            <a:r>
              <a:rPr lang="es-PA" dirty="0" smtClean="0"/>
              <a:t>A4A3A2A1A0 = 1111, B4B3B2B1 = 0001</a:t>
            </a:r>
          </a:p>
          <a:p>
            <a:pPr lvl="1"/>
            <a:r>
              <a:rPr lang="es-PA" dirty="0" smtClean="0"/>
              <a:t>NOTA:  Se verifica cada grupo bit a bit, el resultado es el ultimo bit de </a:t>
            </a:r>
            <a:r>
              <a:rPr lang="es-PA" dirty="0" err="1" smtClean="0"/>
              <a:t>carry</a:t>
            </a:r>
            <a:r>
              <a:rPr lang="es-PA" dirty="0" smtClean="0"/>
              <a:t> y sus correspondientes sumas</a:t>
            </a:r>
          </a:p>
          <a:p>
            <a:pPr lvl="1"/>
            <a:endParaRPr lang="es-PA" dirty="0"/>
          </a:p>
          <a:p>
            <a:r>
              <a:rPr lang="es-PA" dirty="0" smtClean="0"/>
              <a:t>Para el caso de los </a:t>
            </a:r>
            <a:r>
              <a:rPr lang="es-PA" dirty="0" err="1" smtClean="0"/>
              <a:t>ripple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, este diseño tiene problemas de propagación pues no todos los bits llegan al mismo tiempo, sin embargo, el diseño es como sigue: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3505200"/>
            <a:ext cx="1664970" cy="438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53" y="4991100"/>
            <a:ext cx="7707220" cy="16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Sumador/Restador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Llevando rápido o look-</a:t>
            </a:r>
            <a:r>
              <a:rPr lang="es-PA" dirty="0" err="1" smtClean="0"/>
              <a:t>ahead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r>
              <a:rPr lang="es-PA" dirty="0" smtClean="0"/>
              <a:t>:  una red que genera el </a:t>
            </a:r>
            <a:r>
              <a:rPr lang="es-PA" dirty="0" err="1" smtClean="0"/>
              <a:t>carry</a:t>
            </a:r>
            <a:r>
              <a:rPr lang="es-PA" dirty="0" smtClean="0"/>
              <a:t> directamente de los </a:t>
            </a:r>
            <a:r>
              <a:rPr lang="es-PA" dirty="0" err="1" smtClean="0"/>
              <a:t>operandos</a:t>
            </a:r>
            <a:r>
              <a:rPr lang="es-PA" dirty="0" smtClean="0"/>
              <a:t> independientemente de la operación de cada </a:t>
            </a:r>
            <a:r>
              <a:rPr lang="es-PA" dirty="0" err="1" smtClean="0"/>
              <a:t>etaá</a:t>
            </a:r>
            <a:r>
              <a:rPr lang="es-PA" dirty="0" smtClean="0"/>
              <a:t> sumadora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1" y="2664476"/>
            <a:ext cx="4025198" cy="4193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79" y="2710854"/>
            <a:ext cx="5132360" cy="9467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44" y="6057900"/>
            <a:ext cx="4059011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79" y="3869849"/>
            <a:ext cx="4753130" cy="11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b="1" dirty="0" smtClean="0"/>
              <a:t>Jerarquía:  </a:t>
            </a:r>
            <a:r>
              <a:rPr lang="es-PA" dirty="0" smtClean="0"/>
              <a:t>Un grupo o diseño de entidades </a:t>
            </a:r>
            <a:r>
              <a:rPr lang="es-PA" dirty="0" err="1" smtClean="0"/>
              <a:t>asociadaes</a:t>
            </a:r>
            <a:r>
              <a:rPr lang="es-PA" dirty="0" smtClean="0"/>
              <a:t> en una serie de niveles o capas cuyo diseño completo de </a:t>
            </a:r>
            <a:r>
              <a:rPr lang="es-PA" dirty="0" err="1" smtClean="0"/>
              <a:t>prociones</a:t>
            </a:r>
            <a:r>
              <a:rPr lang="es-PA" dirty="0" smtClean="0"/>
              <a:t> de otro se dan en una entidad general. </a:t>
            </a:r>
          </a:p>
          <a:p>
            <a:r>
              <a:rPr lang="es-PA" b="1" dirty="0" smtClean="0"/>
              <a:t>Componente:  </a:t>
            </a:r>
            <a:r>
              <a:rPr lang="es-PA" dirty="0" smtClean="0"/>
              <a:t>una entidad de VHDL completa que puede ser utilizada como parte de un archivo de alto nivel en una jerarquía de diseño</a:t>
            </a:r>
          </a:p>
          <a:p>
            <a:r>
              <a:rPr lang="es-PA" b="1" dirty="0" smtClean="0"/>
              <a:t>Puerto:  </a:t>
            </a:r>
            <a:r>
              <a:rPr lang="es-PA" dirty="0" smtClean="0"/>
              <a:t>Una entrada o salida en un diseño de entidad en VHDL</a:t>
            </a:r>
          </a:p>
          <a:p>
            <a:r>
              <a:rPr lang="es-PA" b="1" dirty="0" smtClean="0"/>
              <a:t>Sentencia de declaración de componente:  </a:t>
            </a:r>
            <a:r>
              <a:rPr lang="es-PA" dirty="0" smtClean="0"/>
              <a:t>Una sentencia que define la entrada y salida de puertos de un componente usadas en VHDL</a:t>
            </a:r>
          </a:p>
          <a:p>
            <a:r>
              <a:rPr lang="es-PA" b="1" dirty="0" err="1" smtClean="0"/>
              <a:t>Instanciamiento</a:t>
            </a:r>
            <a:r>
              <a:rPr lang="es-PA" b="1" dirty="0" smtClean="0"/>
              <a:t>:  </a:t>
            </a:r>
            <a:r>
              <a:rPr lang="es-PA" dirty="0" smtClean="0"/>
              <a:t>Para ser utilizado como instancia en un componente:</a:t>
            </a:r>
          </a:p>
          <a:p>
            <a:r>
              <a:rPr lang="es-PA" b="1" dirty="0" smtClean="0"/>
              <a:t>Sentencia de </a:t>
            </a:r>
            <a:r>
              <a:rPr lang="es-PA" b="1" dirty="0" err="1" smtClean="0"/>
              <a:t>Instanciamiento</a:t>
            </a:r>
            <a:r>
              <a:rPr lang="es-PA" b="1" dirty="0" smtClean="0"/>
              <a:t> de Componente: </a:t>
            </a:r>
            <a:r>
              <a:rPr lang="es-PA" dirty="0" smtClean="0"/>
              <a:t> Una sentencia o mapa de puertos y nombres en VHDL con puerto de nombres, señales internas, variables y diseño de VHDL de alto nivel</a:t>
            </a:r>
          </a:p>
        </p:txBody>
      </p:sp>
    </p:spTree>
    <p:extLst>
      <p:ext uri="{BB962C8B-B14F-4D97-AF65-F5344CB8AC3E}">
        <p14:creationId xmlns:p14="http://schemas.microsoft.com/office/powerpoint/2010/main" val="26526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completo en VHDL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" y="2324100"/>
            <a:ext cx="5357622" cy="7524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" y="3076575"/>
            <a:ext cx="5356304" cy="2790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88" y="1675448"/>
            <a:ext cx="5509593" cy="4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84" y="2392329"/>
            <a:ext cx="4299927" cy="4215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20" y="2373360"/>
            <a:ext cx="3721580" cy="42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474590"/>
            <a:ext cx="4443186" cy="36928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0" y="2474589"/>
            <a:ext cx="5429853" cy="36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Componentes VHDL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de 4 bits basado en sumador completo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9" y="2452687"/>
            <a:ext cx="4382413" cy="28622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51" y="2452687"/>
            <a:ext cx="5285130" cy="24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Sustractor por complemento A2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414587"/>
            <a:ext cx="3067050" cy="2143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12" y="2678508"/>
            <a:ext cx="445293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5122" name="Picture 2" descr="Image result for parallel adder subtra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82" y="2422925"/>
            <a:ext cx="8078790" cy="40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4" y="2270816"/>
            <a:ext cx="4042575" cy="36156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0" y="2270816"/>
            <a:ext cx="4637446" cy="36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Sumador Restador en Paralelo Binario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324100"/>
            <a:ext cx="5539154" cy="2133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4" y="4604646"/>
            <a:ext cx="5539154" cy="2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853248"/>
            <a:ext cx="11410967" cy="4564804"/>
          </a:xfrm>
        </p:spPr>
        <p:txBody>
          <a:bodyPr>
            <a:normAutofit/>
          </a:bodyPr>
          <a:lstStyle/>
          <a:p>
            <a:r>
              <a:rPr lang="es-PA" dirty="0" smtClean="0"/>
              <a:t>Detector de </a:t>
            </a:r>
            <a:r>
              <a:rPr lang="es-PA" dirty="0" err="1" smtClean="0"/>
              <a:t>Sobreflujo</a:t>
            </a:r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1" y="2501543"/>
            <a:ext cx="3214076" cy="31283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33" y="2104172"/>
            <a:ext cx="4164448" cy="794742"/>
          </a:xfrm>
          <a:prstGeom prst="rect">
            <a:avLst/>
          </a:prstGeom>
        </p:spPr>
      </p:pic>
      <p:pic>
        <p:nvPicPr>
          <p:cNvPr id="15362" name="Picture 2" descr="Image result for overflow detector circ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33" y="3078050"/>
            <a:ext cx="61722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722" y="1114148"/>
            <a:ext cx="3510017" cy="20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Circuitos </a:t>
            </a:r>
            <a:r>
              <a:rPr lang="es-PA" dirty="0" err="1" smtClean="0"/>
              <a:t>operandos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Generar un sumador de 8 bits a partir de un grupo de dos de 4 bits</a:t>
            </a:r>
          </a:p>
        </p:txBody>
      </p:sp>
      <p:pic>
        <p:nvPicPr>
          <p:cNvPr id="18436" name="Picture 4" descr="Image result for 8 bit adder by 4 bit ad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14" y="1713391"/>
            <a:ext cx="5049840" cy="27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8 bit adder by 4 bit adders with overflow det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24" y="1713391"/>
            <a:ext cx="7018941" cy="434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30" y="4588969"/>
            <a:ext cx="2171700" cy="18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smtClean="0"/>
              <a:t>Sumador BCD:  Un sumador paralelo cuya salida está en un grupo de 4 bits, cada grupo representando un dígito BCD.</a:t>
            </a:r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000250"/>
            <a:ext cx="3791398" cy="46794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57" y="2000250"/>
            <a:ext cx="3834464" cy="46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r>
              <a:rPr lang="es-PA" dirty="0" err="1" smtClean="0"/>
              <a:t>Carry</a:t>
            </a:r>
            <a:r>
              <a:rPr lang="es-PA" dirty="0" smtClean="0"/>
              <a:t> Output del Sumador BCD</a:t>
            </a:r>
          </a:p>
          <a:p>
            <a:r>
              <a:rPr lang="es-PA" dirty="0" smtClean="0"/>
              <a:t>La suma debe ser corregida si el resultado es 01010 o mayor; y no debe ser corregida si el resultado es 01001 o menor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8" y="2492322"/>
            <a:ext cx="3400425" cy="1409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25" y="2190389"/>
            <a:ext cx="7307891" cy="45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2517"/>
          <a:stretch/>
        </p:blipFill>
        <p:spPr>
          <a:xfrm>
            <a:off x="424474" y="1835997"/>
            <a:ext cx="4610100" cy="43362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26" y="1821975"/>
            <a:ext cx="4747421" cy="43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0602735" cy="1400531"/>
          </a:xfrm>
        </p:spPr>
        <p:txBody>
          <a:bodyPr/>
          <a:lstStyle/>
          <a:p>
            <a:r>
              <a:rPr lang="es-PA" dirty="0" smtClean="0"/>
              <a:t>Aritmética Digital – Sumador BCD</a:t>
            </a:r>
            <a:endParaRPr lang="es-PA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853248"/>
            <a:ext cx="11516128" cy="4547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sz="3000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24474" y="1295400"/>
            <a:ext cx="11410967" cy="5122652"/>
          </a:xfrm>
        </p:spPr>
        <p:txBody>
          <a:bodyPr>
            <a:normAutofit/>
          </a:bodyPr>
          <a:lstStyle/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6874" y="1447800"/>
            <a:ext cx="11410967" cy="5122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Múltiples sumadores de BCD </a:t>
            </a:r>
            <a:r>
              <a:rPr lang="es-PA" smtClean="0"/>
              <a:t>en paralelo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59" y="2695931"/>
            <a:ext cx="7610475" cy="33623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51" y="2695931"/>
            <a:ext cx="385239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2210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50628"/>
            <a:ext cx="11516128" cy="4897772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dirty="0"/>
              <a:t>Circuito </a:t>
            </a:r>
            <a:r>
              <a:rPr lang="es-PA" b="1" dirty="0" smtClean="0"/>
              <a:t>secuencial</a:t>
            </a:r>
            <a:r>
              <a:rPr lang="es-PA" dirty="0" smtClean="0"/>
              <a:t>: </a:t>
            </a:r>
            <a:r>
              <a:rPr lang="es-PA" dirty="0"/>
              <a:t>Un circuito digital cuya salida depende no solo del </a:t>
            </a:r>
            <a:r>
              <a:rPr lang="es-PA" dirty="0" smtClean="0"/>
              <a:t>presente combinación </a:t>
            </a:r>
            <a:r>
              <a:rPr lang="es-PA" dirty="0"/>
              <a:t>de entradas, pero también en la historia del circuito.</a:t>
            </a:r>
          </a:p>
          <a:p>
            <a:r>
              <a:rPr lang="es-PA" b="1" dirty="0" err="1" smtClean="0"/>
              <a:t>Latch</a:t>
            </a:r>
            <a:r>
              <a:rPr lang="es-PA" dirty="0" smtClean="0"/>
              <a:t>: </a:t>
            </a:r>
            <a:r>
              <a:rPr lang="es-PA" dirty="0"/>
              <a:t>Un circuito secuencial con dos entradas llamadas SET y RESET, que hacen</a:t>
            </a:r>
          </a:p>
          <a:p>
            <a:r>
              <a:rPr lang="es-PA" dirty="0"/>
              <a:t>el </a:t>
            </a:r>
            <a:r>
              <a:rPr lang="es-PA" dirty="0" smtClean="0"/>
              <a:t>“</a:t>
            </a:r>
            <a:r>
              <a:rPr lang="es-PA" dirty="0" err="1" smtClean="0"/>
              <a:t>latch</a:t>
            </a:r>
            <a:r>
              <a:rPr lang="es-PA" dirty="0" smtClean="0"/>
              <a:t>” </a:t>
            </a:r>
            <a:r>
              <a:rPr lang="es-PA" dirty="0"/>
              <a:t>almacena un 0 lógico </a:t>
            </a:r>
            <a:r>
              <a:rPr lang="es-PA" dirty="0" smtClean="0"/>
              <a:t>(</a:t>
            </a:r>
            <a:r>
              <a:rPr lang="es-PA" dirty="0" err="1" smtClean="0"/>
              <a:t>reset</a:t>
            </a:r>
            <a:r>
              <a:rPr lang="es-PA" dirty="0" smtClean="0"/>
              <a:t>) </a:t>
            </a:r>
            <a:r>
              <a:rPr lang="es-PA" dirty="0"/>
              <a:t>o 1 </a:t>
            </a:r>
            <a:r>
              <a:rPr lang="es-PA" dirty="0" smtClean="0"/>
              <a:t>(set) </a:t>
            </a:r>
            <a:r>
              <a:rPr lang="es-PA" dirty="0"/>
              <a:t>hasta que se cambie activamente.</a:t>
            </a:r>
          </a:p>
          <a:p>
            <a:r>
              <a:rPr lang="es-PA" b="1" dirty="0"/>
              <a:t>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ALTO almacenado de un circuito de retención.</a:t>
            </a:r>
          </a:p>
          <a:p>
            <a:pPr lvl="1"/>
            <a:r>
              <a:rPr lang="es-PA" dirty="0"/>
              <a:t>2. Una entrada de pestillo que hace que el pestillo almacene una lógica 1.</a:t>
            </a:r>
          </a:p>
          <a:p>
            <a:r>
              <a:rPr lang="es-PA" b="1" dirty="0"/>
              <a:t>RESET </a:t>
            </a:r>
            <a:endParaRPr lang="es-PA" b="1" dirty="0" smtClean="0"/>
          </a:p>
          <a:p>
            <a:pPr lvl="1"/>
            <a:r>
              <a:rPr lang="es-PA" dirty="0" smtClean="0"/>
              <a:t>1</a:t>
            </a:r>
            <a:r>
              <a:rPr lang="es-PA" dirty="0"/>
              <a:t>. El estado BAJO almacenado de un circuito de retención.</a:t>
            </a:r>
          </a:p>
          <a:p>
            <a:pPr lvl="1"/>
            <a:r>
              <a:rPr lang="es-PA" dirty="0"/>
              <a:t>2. Una entrada de pestillo que hace que el pestillo almacene un 0 lógico.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80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0" y="1503028"/>
            <a:ext cx="4544075" cy="4897771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1714" y="1503028"/>
            <a:ext cx="11516128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44700" y="1678138"/>
            <a:ext cx="5318974" cy="4897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Un </a:t>
            </a:r>
            <a:r>
              <a:rPr lang="es-PA" dirty="0" err="1"/>
              <a:t>latch</a:t>
            </a:r>
            <a:r>
              <a:rPr lang="es-PA" dirty="0"/>
              <a:t> SR opera igual que un botón </a:t>
            </a:r>
            <a:r>
              <a:rPr lang="es-PA" dirty="0" smtClean="0"/>
              <a:t>momentáneo</a:t>
            </a:r>
            <a:endParaRPr lang="es-PA" dirty="0"/>
          </a:p>
          <a:p>
            <a:r>
              <a:rPr lang="es-PA" dirty="0"/>
              <a:t>Ejemplo control de motor </a:t>
            </a:r>
            <a:r>
              <a:rPr lang="es-PA" dirty="0" err="1"/>
              <a:t>on</a:t>
            </a:r>
            <a:r>
              <a:rPr lang="es-PA" dirty="0"/>
              <a:t>/off:</a:t>
            </a:r>
          </a:p>
          <a:p>
            <a:pPr lvl="1"/>
            <a:r>
              <a:rPr lang="es-PA" dirty="0" smtClean="0"/>
              <a:t>Al presionar START el motor arranca</a:t>
            </a:r>
          </a:p>
          <a:p>
            <a:pPr lvl="2"/>
            <a:r>
              <a:rPr lang="es-PA" dirty="0" smtClean="0"/>
              <a:t>El estado del motor arrancado se mantiene aún cuando es soltado</a:t>
            </a:r>
          </a:p>
          <a:p>
            <a:pPr lvl="1"/>
            <a:r>
              <a:rPr lang="es-PA" dirty="0" smtClean="0"/>
              <a:t>Al presionar STOP el motor se detiene</a:t>
            </a:r>
          </a:p>
          <a:p>
            <a:pPr lvl="2"/>
            <a:r>
              <a:rPr lang="es-PA" dirty="0" smtClean="0"/>
              <a:t>El estado del motor detenido se mantiene aún cuando es soltado</a:t>
            </a:r>
          </a:p>
          <a:p>
            <a:pPr lvl="1"/>
            <a:r>
              <a:rPr lang="es-PA" dirty="0" smtClean="0"/>
              <a:t>Al presionar START cuando está arrancado no tiene ninguna acción</a:t>
            </a:r>
          </a:p>
          <a:p>
            <a:pPr lvl="1"/>
            <a:r>
              <a:rPr lang="es-PA" dirty="0" smtClean="0"/>
              <a:t>Al presionar STOP cando está detenido no tiene ninguna acción</a:t>
            </a:r>
          </a:p>
        </p:txBody>
      </p:sp>
      <p:pic>
        <p:nvPicPr>
          <p:cNvPr id="1028" name="Picture 4" descr="Resultado de imagen para sr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88" y="3387144"/>
            <a:ext cx="6128792" cy="2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2" y="2052918"/>
            <a:ext cx="8467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2050" name="Picture 2" descr="Resultado de imagen para latching hold button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9" y="1665868"/>
            <a:ext cx="850582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098" name="Picture 2" descr="Resultado de imagen para NOR NAND L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716841"/>
            <a:ext cx="6928835" cy="51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NAND / NOR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110094"/>
            <a:ext cx="10189653" cy="40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0" y="3046737"/>
            <a:ext cx="9571979" cy="3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– 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918"/>
            <a:ext cx="8439150" cy="3790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74" y="4868214"/>
            <a:ext cx="523132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Operación de los </a:t>
            </a:r>
            <a:r>
              <a:rPr lang="es-PA" dirty="0" err="1" smtClean="0"/>
              <a:t>Latch</a:t>
            </a:r>
            <a:r>
              <a:rPr lang="es-PA" dirty="0" smtClean="0"/>
              <a:t> - 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Estado inactivo (activos altos en entradas)</a:t>
            </a:r>
          </a:p>
          <a:p>
            <a:r>
              <a:rPr lang="es-PA" dirty="0" smtClean="0"/>
              <a:t>Condiciones iniciales de SET o RESET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5"/>
            <a:ext cx="8772525" cy="3895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74" y="4945487"/>
            <a:ext cx="5198126" cy="1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Oscilación a cortos pulsos de entrada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da un estado incierto si el pulso de SET o el pulso de RESET es muy corto</a:t>
            </a:r>
          </a:p>
          <a:p>
            <a:r>
              <a:rPr lang="es-PA" dirty="0" smtClean="0"/>
              <a:t>La señal no se propaga apropiadamente sobre las salidas causando que los estados no se permeen por las compuertas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0" y="3264842"/>
            <a:ext cx="968057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09" y="2370825"/>
            <a:ext cx="8362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Oscilacion</a:t>
            </a:r>
            <a:r>
              <a:rPr lang="es-PA" dirty="0" smtClean="0"/>
              <a:t> a cambios de SR al mismo </a:t>
            </a:r>
            <a:r>
              <a:rPr lang="es-PA" dirty="0" err="1" smtClean="0"/>
              <a:t>dt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oscilación es algo no deseado</a:t>
            </a:r>
          </a:p>
          <a:p>
            <a:r>
              <a:rPr lang="es-PA" dirty="0" smtClean="0"/>
              <a:t>En este caso el periodo de oscilación puede ser muy extenso</a:t>
            </a:r>
          </a:p>
          <a:p>
            <a:r>
              <a:rPr lang="es-PA" dirty="0" smtClean="0"/>
              <a:t>Se da cuando S = R = 1 en el mismo momento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636276"/>
            <a:ext cx="6761408" cy="31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0" y="4581559"/>
            <a:ext cx="5907110" cy="22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– Estado Prohibido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SET se da antes de RESET (activos bajos)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RESET se da antes de SET (activos bajos)</a:t>
            </a:r>
          </a:p>
          <a:p>
            <a:endParaRPr lang="es-PA" dirty="0"/>
          </a:p>
          <a:p>
            <a:r>
              <a:rPr lang="es-PA" dirty="0" smtClean="0"/>
              <a:t>No son inestables pero si inciertos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35" y="2803743"/>
            <a:ext cx="2466975" cy="14192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77" y="2008436"/>
            <a:ext cx="6448023" cy="24225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7" y="4494023"/>
            <a:ext cx="6448023" cy="2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Tabla de la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" y="2807594"/>
            <a:ext cx="10181934" cy="25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como eliminador de rebotes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Se usan para eliminar el rebote en interruptores</a:t>
            </a:r>
          </a:p>
          <a:p>
            <a:r>
              <a:rPr lang="es-PA" dirty="0" smtClean="0"/>
              <a:t>Se dan al presionar</a:t>
            </a:r>
          </a:p>
          <a:p>
            <a:r>
              <a:rPr lang="es-PA" dirty="0" smtClean="0"/>
              <a:t>Son intervalos de tiempo cortos</a:t>
            </a:r>
          </a:p>
          <a:p>
            <a:r>
              <a:rPr lang="es-PA" dirty="0" smtClean="0"/>
              <a:t>Sin eliminación de rebotes podemos causar comportamientos “misteriosos” en nuestra aplicación</a:t>
            </a:r>
            <a:endParaRPr lang="es-PA" dirty="0"/>
          </a:p>
        </p:txBody>
      </p:sp>
      <p:pic>
        <p:nvPicPr>
          <p:cNvPr id="6146" name="Picture 2" descr="Resultado de imagen para LATCH AS SWITCH DEBOU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1" y="3931030"/>
            <a:ext cx="4443212" cy="28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b="1" dirty="0" err="1" smtClean="0"/>
              <a:t>Latch</a:t>
            </a:r>
            <a:r>
              <a:rPr lang="es-PA" b="1" dirty="0" smtClean="0"/>
              <a:t> SR por compuerta</a:t>
            </a:r>
            <a:r>
              <a:rPr lang="es-PA" dirty="0" smtClean="0"/>
              <a:t>:  Un </a:t>
            </a:r>
            <a:r>
              <a:rPr lang="es-PA" dirty="0" err="1"/>
              <a:t>latch</a:t>
            </a:r>
            <a:r>
              <a:rPr lang="es-PA" dirty="0"/>
              <a:t> SR cuya capacidad para cambiar estados está controlada por </a:t>
            </a:r>
            <a:r>
              <a:rPr lang="es-PA" dirty="0" smtClean="0"/>
              <a:t>un entrada </a:t>
            </a:r>
            <a:r>
              <a:rPr lang="es-PA" dirty="0"/>
              <a:t>adicional llamada </a:t>
            </a:r>
            <a:r>
              <a:rPr lang="es-PA" dirty="0" smtClean="0"/>
              <a:t>ENABLE</a:t>
            </a:r>
            <a:r>
              <a:rPr lang="es-PA" dirty="0"/>
              <a:t>.</a:t>
            </a:r>
          </a:p>
          <a:p>
            <a:r>
              <a:rPr lang="es-PA" b="1" dirty="0" err="1" smtClean="0"/>
              <a:t>Steering</a:t>
            </a:r>
            <a:r>
              <a:rPr lang="es-PA" b="1" dirty="0" smtClean="0"/>
              <a:t> Gates</a:t>
            </a:r>
            <a:r>
              <a:rPr lang="es-PA" dirty="0" smtClean="0"/>
              <a:t>: </a:t>
            </a:r>
            <a:r>
              <a:rPr lang="es-PA" dirty="0"/>
              <a:t>Las puertas lógicas, controladas por la entrada </a:t>
            </a:r>
            <a:r>
              <a:rPr lang="es-PA" dirty="0" smtClean="0"/>
              <a:t>ENABLE, que </a:t>
            </a:r>
            <a:r>
              <a:rPr lang="es-PA" dirty="0" err="1" smtClean="0"/>
              <a:t>dirije</a:t>
            </a:r>
            <a:r>
              <a:rPr lang="es-PA" dirty="0" smtClean="0"/>
              <a:t> un estado </a:t>
            </a:r>
            <a:r>
              <a:rPr lang="es-PA" dirty="0"/>
              <a:t>SET o RESET a la entrada correcta de un circuito de retención SR.</a:t>
            </a:r>
            <a:endParaRPr lang="es-PA" b="1" dirty="0"/>
          </a:p>
          <a:p>
            <a:r>
              <a:rPr lang="es-PA" b="1" dirty="0" err="1" smtClean="0"/>
              <a:t>Latch</a:t>
            </a:r>
            <a:r>
              <a:rPr lang="es-PA" b="1" dirty="0" smtClean="0"/>
              <a:t> Transparente</a:t>
            </a:r>
            <a:r>
              <a:rPr lang="es-PA" dirty="0" smtClean="0"/>
              <a:t>: (</a:t>
            </a:r>
            <a:r>
              <a:rPr lang="es-PA" dirty="0" err="1" smtClean="0"/>
              <a:t>latch</a:t>
            </a:r>
            <a:r>
              <a:rPr lang="es-PA" dirty="0" smtClean="0"/>
              <a:t> D) </a:t>
            </a:r>
            <a:r>
              <a:rPr lang="es-PA" dirty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cuya </a:t>
            </a:r>
            <a:r>
              <a:rPr lang="es-PA" dirty="0"/>
              <a:t>salida sigue su entrada de </a:t>
            </a:r>
            <a:r>
              <a:rPr lang="es-PA" dirty="0" smtClean="0"/>
              <a:t>datos cuando </a:t>
            </a:r>
            <a:r>
              <a:rPr lang="es-PA" dirty="0"/>
              <a:t>su entrada ENABLE está activa.</a:t>
            </a:r>
          </a:p>
        </p:txBody>
      </p:sp>
    </p:spTree>
    <p:extLst>
      <p:ext uri="{BB962C8B-B14F-4D97-AF65-F5344CB8AC3E}">
        <p14:creationId xmlns:p14="http://schemas.microsoft.com/office/powerpoint/2010/main" val="2968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 es siempre deseable que un </a:t>
            </a:r>
            <a:r>
              <a:rPr lang="es-PA" dirty="0" err="1" smtClean="0"/>
              <a:t>latch</a:t>
            </a:r>
            <a:r>
              <a:rPr lang="es-PA" dirty="0" smtClean="0"/>
              <a:t> SR se active al cambiar las entradas</a:t>
            </a:r>
          </a:p>
          <a:p>
            <a:r>
              <a:rPr lang="es-PA" dirty="0" smtClean="0"/>
              <a:t>La primera parte son los “</a:t>
            </a:r>
            <a:r>
              <a:rPr lang="es-PA" dirty="0" err="1" smtClean="0"/>
              <a:t>steering</a:t>
            </a:r>
            <a:r>
              <a:rPr lang="es-PA" dirty="0" smtClean="0"/>
              <a:t> </a:t>
            </a:r>
            <a:r>
              <a:rPr lang="es-PA" dirty="0" err="1" smtClean="0"/>
              <a:t>gates</a:t>
            </a:r>
            <a:r>
              <a:rPr lang="es-PA" dirty="0" smtClean="0"/>
              <a:t>”, controlan el </a:t>
            </a:r>
            <a:r>
              <a:rPr lang="es-PA" dirty="0" err="1" smtClean="0"/>
              <a:t>inhibit</a:t>
            </a:r>
            <a:r>
              <a:rPr lang="es-PA" dirty="0" smtClean="0"/>
              <a:t>/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41" y="3554569"/>
            <a:ext cx="4542156" cy="28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gates sr l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9" y="3663866"/>
            <a:ext cx="6628717" cy="27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Tabla de la verdad de </a:t>
            </a:r>
            <a:r>
              <a:rPr lang="es-PA" dirty="0" err="1" smtClean="0"/>
              <a:t>latch</a:t>
            </a:r>
            <a:r>
              <a:rPr lang="es-PA" dirty="0" smtClean="0"/>
              <a:t> SR con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07" y="2987899"/>
            <a:ext cx="6567151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SR controlado por compuerta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La siguiente figura tiene entradas de EN1 a 50% DC y EN2 a 17% DC.  Dibuje las salidas bajo la configuración de las entradas.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3524250"/>
            <a:ext cx="4172150" cy="1735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24250"/>
            <a:ext cx="771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</a:t>
            </a:r>
            <a:r>
              <a:rPr lang="es-PA" dirty="0" err="1" smtClean="0"/>
              <a:t>latch</a:t>
            </a:r>
            <a:r>
              <a:rPr lang="es-PA" dirty="0" smtClean="0"/>
              <a:t> D prácticamente  copia la entrada a su salida, en igual caso depende de la entrada ENABLE.</a:t>
            </a:r>
            <a:endParaRPr lang="es-PA" dirty="0"/>
          </a:p>
        </p:txBody>
      </p:sp>
      <p:pic>
        <p:nvPicPr>
          <p:cNvPr id="18434" name="Picture 2" descr="Resultado de imagen para gate D l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7"/>
          <a:stretch/>
        </p:blipFill>
        <p:spPr bwMode="auto">
          <a:xfrm>
            <a:off x="232847" y="3844589"/>
            <a:ext cx="5253553" cy="27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4" y="4272689"/>
            <a:ext cx="6298511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Note que al copiar igual existe un retardo de propagación.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89"/>
            <a:ext cx="6580637" cy="1939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9" y="2500044"/>
            <a:ext cx="5695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D o </a:t>
            </a:r>
            <a:r>
              <a:rPr lang="es-PA" dirty="0" err="1" smtClean="0"/>
              <a:t>Latch</a:t>
            </a:r>
            <a:r>
              <a:rPr lang="es-PA" dirty="0" smtClean="0"/>
              <a:t> Transparente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/>
          <a:lstStyle/>
          <a:p>
            <a:r>
              <a:rPr lang="es-PA" dirty="0" smtClean="0"/>
              <a:t>Un sistema de tráfico da una salida lógica activa cuando el auto llega al punto donde se encuentra el sensor.  Cada 5 segundos se repite este patrón de </a:t>
            </a:r>
            <a:r>
              <a:rPr lang="es-PA" dirty="0" err="1" smtClean="0"/>
              <a:t>sensado</a:t>
            </a:r>
            <a:r>
              <a:rPr lang="es-PA" dirty="0" smtClean="0"/>
              <a:t> y es enviado a un sistema de adquisición de datos.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36" y="2781836"/>
            <a:ext cx="3416688" cy="39216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" y="3410218"/>
            <a:ext cx="5353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Biblioteca de módulos parametrizados (LPM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Un conjunto estandarizado de </a:t>
            </a:r>
            <a:r>
              <a:rPr lang="es-PA" dirty="0" smtClean="0"/>
              <a:t>componentes para </a:t>
            </a:r>
            <a:r>
              <a:rPr lang="es-PA" dirty="0"/>
              <a:t>lo cual se pueden especificar ciertas propiedades cuando se crea una instancia del componente.</a:t>
            </a:r>
          </a:p>
          <a:p>
            <a:r>
              <a:rPr lang="es-PA" b="1" dirty="0" smtClean="0"/>
              <a:t>Parámetro</a:t>
            </a:r>
            <a:r>
              <a:rPr lang="es-PA" dirty="0" smtClean="0"/>
              <a:t>: </a:t>
            </a:r>
            <a:r>
              <a:rPr lang="es-PA" dirty="0"/>
              <a:t>(en un componente LPM) Una propiedad de un componente que puede </a:t>
            </a:r>
            <a:r>
              <a:rPr lang="es-PA" dirty="0" smtClean="0"/>
              <a:t>ser especificado </a:t>
            </a:r>
            <a:r>
              <a:rPr lang="es-PA" dirty="0"/>
              <a:t>cuando el componente es instanciado.</a:t>
            </a:r>
          </a:p>
          <a:p>
            <a:r>
              <a:rPr lang="es-PA" b="1" dirty="0"/>
              <a:t>Mapa </a:t>
            </a:r>
            <a:r>
              <a:rPr lang="es-PA" b="1" dirty="0" smtClean="0"/>
              <a:t>genérico</a:t>
            </a:r>
            <a:r>
              <a:rPr lang="es-PA" dirty="0" smtClean="0"/>
              <a:t>: </a:t>
            </a:r>
            <a:r>
              <a:rPr lang="es-PA" dirty="0"/>
              <a:t>Una construcción VHDL que mapea uno o más parámetros de un </a:t>
            </a:r>
            <a:r>
              <a:rPr lang="es-PA" dirty="0" smtClean="0"/>
              <a:t>componente a </a:t>
            </a:r>
            <a:r>
              <a:rPr lang="es-PA" dirty="0"/>
              <a:t>un valor para esa instancia del componente.</a:t>
            </a:r>
          </a:p>
          <a:p>
            <a:r>
              <a:rPr lang="es-PA" b="1" dirty="0"/>
              <a:t>Mapa de </a:t>
            </a:r>
            <a:r>
              <a:rPr lang="es-PA" b="1" dirty="0" smtClean="0"/>
              <a:t>puertos</a:t>
            </a:r>
            <a:r>
              <a:rPr lang="es-PA" dirty="0" smtClean="0"/>
              <a:t>: </a:t>
            </a:r>
            <a:r>
              <a:rPr lang="es-PA" dirty="0"/>
              <a:t>Una construcción VHDL que asigna el nombre de un puerto en un componente </a:t>
            </a:r>
            <a:r>
              <a:rPr lang="es-PA" dirty="0" smtClean="0"/>
              <a:t>al nombre del puerto </a:t>
            </a:r>
            <a:r>
              <a:rPr lang="es-PA" dirty="0"/>
              <a:t>variable o señal en una entidad de diseño que utiliza el componente.</a:t>
            </a:r>
          </a:p>
        </p:txBody>
      </p:sp>
    </p:spTree>
    <p:extLst>
      <p:ext uri="{BB962C8B-B14F-4D97-AF65-F5344CB8AC3E}">
        <p14:creationId xmlns:p14="http://schemas.microsoft.com/office/powerpoint/2010/main" val="8360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Se pueden implementar estos </a:t>
            </a:r>
            <a:r>
              <a:rPr lang="es-PA" dirty="0" err="1" smtClean="0"/>
              <a:t>latch</a:t>
            </a:r>
            <a:r>
              <a:rPr lang="es-PA" dirty="0" smtClean="0"/>
              <a:t> como vimos en VHDL y con ENABLE usando:</a:t>
            </a:r>
          </a:p>
          <a:p>
            <a:pPr lvl="1"/>
            <a:r>
              <a:rPr lang="es-PA" dirty="0" smtClean="0"/>
              <a:t>Usando un archivo como el anterior ejemplo del </a:t>
            </a:r>
            <a:r>
              <a:rPr lang="es-PA" dirty="0" err="1" smtClean="0"/>
              <a:t>latch</a:t>
            </a:r>
            <a:r>
              <a:rPr lang="es-PA" dirty="0" smtClean="0"/>
              <a:t> tipo D</a:t>
            </a:r>
            <a:endParaRPr lang="es-PA" dirty="0"/>
          </a:p>
          <a:p>
            <a:pPr lvl="1"/>
            <a:r>
              <a:rPr lang="es-PA" dirty="0" smtClean="0"/>
              <a:t>Cambiando STD_LOGIC_VECTOR </a:t>
            </a:r>
            <a:r>
              <a:rPr lang="es-PA" dirty="0"/>
              <a:t>tipos para D y Q, en lugar de </a:t>
            </a:r>
            <a:r>
              <a:rPr lang="es-PA" dirty="0" smtClean="0"/>
              <a:t>STD_LOGIC.</a:t>
            </a:r>
          </a:p>
          <a:p>
            <a:pPr lvl="1"/>
            <a:r>
              <a:rPr lang="es-PA" dirty="0" smtClean="0"/>
              <a:t>Se recomienda siempre usar </a:t>
            </a:r>
            <a:r>
              <a:rPr lang="es-PA" dirty="0"/>
              <a:t>un componente </a:t>
            </a:r>
            <a:r>
              <a:rPr lang="es-PA" dirty="0" smtClean="0"/>
              <a:t>primitivo </a:t>
            </a:r>
            <a:r>
              <a:rPr lang="es-PA" dirty="0"/>
              <a:t>o predefinido, en lugar de </a:t>
            </a:r>
            <a:r>
              <a:rPr lang="es-PA" dirty="0" smtClean="0"/>
              <a:t>crear nuestras estructuras </a:t>
            </a:r>
            <a:r>
              <a:rPr lang="es-PA" dirty="0"/>
              <a:t>de cierre. </a:t>
            </a:r>
          </a:p>
          <a:p>
            <a:pPr lvl="1"/>
            <a:r>
              <a:rPr lang="es-PA" dirty="0" smtClean="0"/>
              <a:t>Podemos </a:t>
            </a:r>
            <a:r>
              <a:rPr lang="es-PA" dirty="0"/>
              <a:t>usar múltiples primitivas de LATCH, </a:t>
            </a:r>
            <a:r>
              <a:rPr lang="es-PA" dirty="0" smtClean="0"/>
              <a:t>instanciadas por </a:t>
            </a:r>
            <a:r>
              <a:rPr lang="es-PA" dirty="0"/>
              <a:t>una declaración GENERATE, como hicimos para varias instancias de un sumador completo </a:t>
            </a:r>
            <a:r>
              <a:rPr lang="es-PA" dirty="0" smtClean="0"/>
              <a:t>en otros escenarios anteriores</a:t>
            </a:r>
          </a:p>
          <a:p>
            <a:pPr lvl="1"/>
            <a:r>
              <a:rPr lang="es-PA" dirty="0" smtClean="0"/>
              <a:t>Podemos también usar </a:t>
            </a:r>
            <a:r>
              <a:rPr lang="es-PA" dirty="0" err="1" smtClean="0"/>
              <a:t>biblotecas</a:t>
            </a:r>
            <a:r>
              <a:rPr lang="es-PA" dirty="0" smtClean="0"/>
              <a:t> parametrizadas o LPM</a:t>
            </a:r>
          </a:p>
          <a:p>
            <a:r>
              <a:rPr lang="es-PA" dirty="0" smtClean="0"/>
              <a:t>Se pueden especificar entradas, salidas, etc. Por medio de GENERIC MAP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03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" y="2510648"/>
            <a:ext cx="4675031" cy="41928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5" y="2510648"/>
            <a:ext cx="5743781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latch</a:t>
            </a:r>
            <a:r>
              <a:rPr lang="es-PA" dirty="0" smtClean="0"/>
              <a:t> </a:t>
            </a:r>
            <a:r>
              <a:rPr lang="es-PA" dirty="0" err="1" smtClean="0"/>
              <a:t>multibit</a:t>
            </a:r>
            <a:r>
              <a:rPr lang="es-PA" dirty="0" smtClean="0"/>
              <a:t> en VHDL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14830"/>
          <a:stretch/>
        </p:blipFill>
        <p:spPr>
          <a:xfrm>
            <a:off x="391409" y="2585162"/>
            <a:ext cx="5492662" cy="2110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9" y="4695335"/>
            <a:ext cx="5500675" cy="2098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49" y="3451538"/>
            <a:ext cx="6149595" cy="17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Edge-Triggered</a:t>
            </a:r>
            <a:r>
              <a:rPr lang="es-PA" dirty="0"/>
              <a:t> </a:t>
            </a:r>
            <a:r>
              <a:rPr lang="es-PA" dirty="0" smtClean="0"/>
              <a:t>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 smtClean="0"/>
              <a:t>Borde</a:t>
            </a:r>
            <a:r>
              <a:rPr lang="es-PA" dirty="0" smtClean="0"/>
              <a:t>: Transición de ALTO </a:t>
            </a:r>
            <a:r>
              <a:rPr lang="es-PA" dirty="0"/>
              <a:t>a BAJO </a:t>
            </a:r>
            <a:r>
              <a:rPr lang="es-PA" dirty="0" smtClean="0"/>
              <a:t>(negativo) </a:t>
            </a:r>
            <a:r>
              <a:rPr lang="es-PA" dirty="0"/>
              <a:t>o de BAJO a ALTO (borde </a:t>
            </a:r>
            <a:r>
              <a:rPr lang="es-PA" dirty="0" smtClean="0"/>
              <a:t>positivo) de </a:t>
            </a:r>
            <a:r>
              <a:rPr lang="es-PA" dirty="0"/>
              <a:t>una forma de onda de pulso.</a:t>
            </a:r>
          </a:p>
          <a:p>
            <a:r>
              <a:rPr lang="es-PA" b="1" dirty="0" smtClean="0"/>
              <a:t>Reloj</a:t>
            </a:r>
            <a:r>
              <a:rPr lang="es-PA" dirty="0" smtClean="0"/>
              <a:t>: </a:t>
            </a:r>
            <a:r>
              <a:rPr lang="es-PA" dirty="0"/>
              <a:t>Una entrada de habilitación para un circuito secuencial que es sensible al </a:t>
            </a:r>
            <a:r>
              <a:rPr lang="es-PA" dirty="0" smtClean="0"/>
              <a:t>borde positivo o borde </a:t>
            </a:r>
            <a:r>
              <a:rPr lang="es-PA" dirty="0"/>
              <a:t>negativo de una forma de onda.</a:t>
            </a:r>
          </a:p>
          <a:p>
            <a:r>
              <a:rPr lang="es-PA" b="1" dirty="0" err="1" smtClean="0"/>
              <a:t>Edge-Triggered</a:t>
            </a:r>
            <a:r>
              <a:rPr lang="es-PA" dirty="0" smtClean="0"/>
              <a:t>: señal habilitada por </a:t>
            </a:r>
            <a:r>
              <a:rPr lang="es-PA" dirty="0"/>
              <a:t>el borde positivo o negativo de una forma de onda digital</a:t>
            </a:r>
            <a:r>
              <a:rPr lang="es-PA" dirty="0" smtClean="0"/>
              <a:t>.</a:t>
            </a:r>
          </a:p>
          <a:p>
            <a:r>
              <a:rPr lang="es-PA" b="1" dirty="0" err="1" smtClean="0"/>
              <a:t>Edge-Sensitive</a:t>
            </a:r>
            <a:r>
              <a:rPr lang="es-PA" dirty="0" smtClean="0"/>
              <a:t>:  Sensible a bordes</a:t>
            </a:r>
            <a:endParaRPr lang="es-PA" dirty="0"/>
          </a:p>
          <a:p>
            <a:r>
              <a:rPr lang="es-PA" b="1" dirty="0" smtClean="0"/>
              <a:t>Sensible a Nivel</a:t>
            </a:r>
            <a:r>
              <a:rPr lang="es-PA" dirty="0" smtClean="0"/>
              <a:t>:  sensible a un </a:t>
            </a:r>
            <a:r>
              <a:rPr lang="es-PA" dirty="0"/>
              <a:t>nivel lógico ALTO o BAJO.</a:t>
            </a:r>
          </a:p>
          <a:p>
            <a:r>
              <a:rPr lang="es-PA" b="1" dirty="0" err="1" smtClean="0"/>
              <a:t>Flip-Flop</a:t>
            </a:r>
            <a:r>
              <a:rPr lang="es-PA" dirty="0" smtClean="0"/>
              <a:t>: Un circuito secuencial que cambia de nivel cuando se recibe el borde en flanco de una entrada de reloj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060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Triggered</a:t>
            </a:r>
            <a:r>
              <a:rPr lang="es-PA" dirty="0" smtClean="0"/>
              <a:t> – D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22530" name="Picture 2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t="-1029" r="-393" b="1029"/>
          <a:stretch/>
        </p:blipFill>
        <p:spPr bwMode="auto">
          <a:xfrm>
            <a:off x="7868991" y="2949262"/>
            <a:ext cx="2650863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Resultado de imagen para LOW TO HIGH TRANSITION CLOCK INP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r="70290" b="20988"/>
          <a:stretch/>
        </p:blipFill>
        <p:spPr bwMode="auto">
          <a:xfrm>
            <a:off x="1546493" y="2949263"/>
            <a:ext cx="2896946" cy="25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Detector </a:t>
            </a:r>
            <a:r>
              <a:rPr lang="es-PA" dirty="0"/>
              <a:t>de </a:t>
            </a:r>
            <a:r>
              <a:rPr lang="es-PA" dirty="0" smtClean="0"/>
              <a:t>bordes: </a:t>
            </a:r>
            <a:r>
              <a:rPr lang="es-PA" dirty="0"/>
              <a:t>Un circuito en un </a:t>
            </a:r>
            <a:r>
              <a:rPr lang="es-PA" dirty="0" err="1"/>
              <a:t>flip-flop</a:t>
            </a:r>
            <a:r>
              <a:rPr lang="es-PA" dirty="0"/>
              <a:t> disparado por el borde que convierte el </a:t>
            </a:r>
            <a:r>
              <a:rPr lang="es-PA" dirty="0" smtClean="0"/>
              <a:t>borde activo de una </a:t>
            </a:r>
            <a:r>
              <a:rPr lang="es-PA" dirty="0"/>
              <a:t>entrada </a:t>
            </a:r>
            <a:r>
              <a:rPr lang="es-PA" dirty="0" smtClean="0"/>
              <a:t>de RELOJ a </a:t>
            </a:r>
            <a:r>
              <a:rPr lang="es-PA" dirty="0"/>
              <a:t>un pulso </a:t>
            </a:r>
            <a:r>
              <a:rPr lang="es-PA" dirty="0" smtClean="0"/>
              <a:t>activo </a:t>
            </a:r>
            <a:r>
              <a:rPr lang="es-PA" dirty="0"/>
              <a:t>en SET y RESET </a:t>
            </a:r>
            <a:r>
              <a:rPr lang="es-PA" dirty="0" smtClean="0"/>
              <a:t>del </a:t>
            </a:r>
            <a:r>
              <a:rPr lang="es-PA" dirty="0" err="1" smtClean="0"/>
              <a:t>latch</a:t>
            </a:r>
            <a:endParaRPr lang="es-PA" dirty="0"/>
          </a:p>
          <a:p>
            <a:r>
              <a:rPr lang="es-PA" dirty="0" err="1" smtClean="0"/>
              <a:t>Gated</a:t>
            </a:r>
            <a:r>
              <a:rPr lang="es-PA" dirty="0" smtClean="0"/>
              <a:t> </a:t>
            </a:r>
            <a:r>
              <a:rPr lang="es-PA" dirty="0" err="1" smtClean="0"/>
              <a:t>Lacth</a:t>
            </a:r>
            <a:r>
              <a:rPr lang="es-PA" dirty="0" smtClean="0"/>
              <a:t> con control por reloj = </a:t>
            </a:r>
            <a:r>
              <a:rPr lang="es-PA" dirty="0" err="1" smtClean="0"/>
              <a:t>Flip-Flop</a:t>
            </a:r>
            <a:endParaRPr lang="es-PA" dirty="0" smtClean="0"/>
          </a:p>
          <a:p>
            <a:r>
              <a:rPr lang="es-PA" dirty="0" smtClean="0"/>
              <a:t>Un circuito de detección de borde puede ser una AND donde A = 1 y B = CLK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3747753"/>
            <a:ext cx="4735919" cy="24856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48723" y="3649125"/>
            <a:ext cx="5174745" cy="2331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1" name="Picture 2" descr="Resultado de imagen para D FLIP 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75" y="3842900"/>
            <a:ext cx="4669858" cy="19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Latches</a:t>
            </a:r>
            <a:r>
              <a:rPr lang="es-PA" dirty="0" smtClean="0"/>
              <a:t> vs </a:t>
            </a:r>
            <a:r>
              <a:rPr lang="es-PA" dirty="0" err="1" smtClean="0"/>
              <a:t>Flip-Flops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tiempo de </a:t>
            </a:r>
            <a:r>
              <a:rPr lang="es-PA" dirty="0" err="1" smtClean="0"/>
              <a:t>Edge</a:t>
            </a:r>
            <a:r>
              <a:rPr lang="es-PA" dirty="0" smtClean="0"/>
              <a:t>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10" y="3000779"/>
            <a:ext cx="8620425" cy="28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593203" y="1975644"/>
            <a:ext cx="5241701" cy="227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</a:t>
            </a:r>
            <a:endParaRPr lang="es-PA" dirty="0"/>
          </a:p>
        </p:txBody>
      </p:sp>
      <p:pic>
        <p:nvPicPr>
          <p:cNvPr id="21508" name="Picture 4" descr="Resultado de imagen para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0"/>
          <a:stretch/>
        </p:blipFill>
        <p:spPr bwMode="auto">
          <a:xfrm>
            <a:off x="0" y="4376128"/>
            <a:ext cx="4326274" cy="24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37" y="4397196"/>
            <a:ext cx="7877175" cy="2447925"/>
          </a:xfrm>
          <a:prstGeom prst="rect">
            <a:avLst/>
          </a:prstGeom>
        </p:spPr>
      </p:pic>
      <p:pic>
        <p:nvPicPr>
          <p:cNvPr id="21510" name="Picture 6" descr="Resultado de imagen para JK Flip Fl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0" y="2062851"/>
            <a:ext cx="503872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Complete el diagrama de tiempo del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JK activado por flanco de bajada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5" y="2625272"/>
            <a:ext cx="8777086" cy="38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20473" y="3322749"/>
            <a:ext cx="6078828" cy="336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Flops</a:t>
            </a:r>
            <a:r>
              <a:rPr lang="es-PA" dirty="0" smtClean="0"/>
              <a:t> JK activados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Asuma que la salida de cada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va al CLK del siguiente y hay una entrada del reloj para el primero.  Dibuje el diagrama de tiempo.   Cada FF es cambiante en flanco de subida</a:t>
            </a:r>
            <a:endParaRPr lang="es-PA" dirty="0"/>
          </a:p>
        </p:txBody>
      </p:sp>
      <p:pic>
        <p:nvPicPr>
          <p:cNvPr id="33794" name="Picture 2" descr="Resultado de imagen para JK Flip Flops to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62" y="3394933"/>
            <a:ext cx="5834130" cy="31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90" y="3322749"/>
            <a:ext cx="2884868" cy="3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Circuitos Síncronos vs Asíncronos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Para el reloj sincrónico es más fácil realizar conteo debido a que cada entrada de reloj es anclada entre sí.</a:t>
            </a:r>
          </a:p>
          <a:p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2" y="2761982"/>
            <a:ext cx="6705600" cy="220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30" y="4861440"/>
            <a:ext cx="5353318" cy="1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Entradas </a:t>
            </a:r>
            <a:r>
              <a:rPr lang="es-PA" b="1" dirty="0" smtClean="0"/>
              <a:t>síncronas</a:t>
            </a:r>
            <a:r>
              <a:rPr lang="es-PA" dirty="0" smtClean="0"/>
              <a:t>: entradas </a:t>
            </a:r>
            <a:r>
              <a:rPr lang="es-PA" dirty="0"/>
              <a:t>de un </a:t>
            </a:r>
            <a:r>
              <a:rPr lang="es-PA" dirty="0" err="1"/>
              <a:t>flip-flop</a:t>
            </a:r>
            <a:r>
              <a:rPr lang="es-PA" dirty="0"/>
              <a:t> que no afectan la </a:t>
            </a:r>
            <a:r>
              <a:rPr lang="es-PA" dirty="0" smtClean="0"/>
              <a:t>salida Q del </a:t>
            </a:r>
            <a:r>
              <a:rPr lang="es-PA" dirty="0" err="1" smtClean="0"/>
              <a:t>flip-flop</a:t>
            </a:r>
            <a:r>
              <a:rPr lang="es-PA" dirty="0" smtClean="0"/>
              <a:t> a menos </a:t>
            </a:r>
            <a:r>
              <a:rPr lang="es-PA" dirty="0"/>
              <a:t>que se aplique un pulso de </a:t>
            </a:r>
            <a:r>
              <a:rPr lang="es-PA" dirty="0" smtClean="0"/>
              <a:t>reloj.  Los </a:t>
            </a:r>
            <a:r>
              <a:rPr lang="es-PA" dirty="0"/>
              <a:t>ejemplos incluyen entradas D, J y K.</a:t>
            </a:r>
          </a:p>
          <a:p>
            <a:r>
              <a:rPr lang="es-PA" b="1" dirty="0"/>
              <a:t>Entradas </a:t>
            </a:r>
            <a:r>
              <a:rPr lang="es-PA" b="1" dirty="0" smtClean="0"/>
              <a:t>asíncronas</a:t>
            </a:r>
            <a:r>
              <a:rPr lang="es-PA" dirty="0" smtClean="0"/>
              <a:t>: </a:t>
            </a:r>
            <a:r>
              <a:rPr lang="es-PA" dirty="0"/>
              <a:t>Las entradas de un </a:t>
            </a:r>
            <a:r>
              <a:rPr lang="es-PA" dirty="0" err="1"/>
              <a:t>flip-flop</a:t>
            </a:r>
            <a:r>
              <a:rPr lang="es-PA" dirty="0"/>
              <a:t> que cambian las salidas Q del </a:t>
            </a:r>
            <a:r>
              <a:rPr lang="es-PA" dirty="0" err="1" smtClean="0"/>
              <a:t>flip-flop</a:t>
            </a:r>
            <a:r>
              <a:rPr lang="es-PA" dirty="0" smtClean="0"/>
              <a:t> inmediatamente</a:t>
            </a:r>
            <a:r>
              <a:rPr lang="es-PA" dirty="0"/>
              <a:t>, sin esperar un pulso en la entrada CLK. Ejemplos </a:t>
            </a:r>
            <a:r>
              <a:rPr lang="es-PA" dirty="0" smtClean="0"/>
              <a:t>incluyen entradas de </a:t>
            </a:r>
            <a:r>
              <a:rPr lang="es-PA" dirty="0" err="1" smtClean="0"/>
              <a:t>preset</a:t>
            </a:r>
            <a:r>
              <a:rPr lang="es-PA" dirty="0" smtClean="0"/>
              <a:t> y set.</a:t>
            </a:r>
            <a:endParaRPr lang="es-PA" dirty="0"/>
          </a:p>
          <a:p>
            <a:r>
              <a:rPr lang="es-PA" dirty="0" err="1" smtClean="0"/>
              <a:t>Preset</a:t>
            </a:r>
            <a:r>
              <a:rPr lang="es-PA" dirty="0" smtClean="0"/>
              <a:t>: Realiza la función SET.</a:t>
            </a:r>
            <a:endParaRPr lang="es-PA" dirty="0"/>
          </a:p>
          <a:p>
            <a:r>
              <a:rPr lang="es-PA" dirty="0" smtClean="0"/>
              <a:t>Clear:  Realiza un RESET.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76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35842" name="Picture 2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4"/>
          <a:stretch/>
        </p:blipFill>
        <p:spPr bwMode="auto">
          <a:xfrm>
            <a:off x="6156101" y="2040141"/>
            <a:ext cx="5925777" cy="47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Resultado de imagen para timing diagrama preset clear jk flip fl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b="61151"/>
          <a:stretch/>
        </p:blipFill>
        <p:spPr bwMode="auto">
          <a:xfrm>
            <a:off x="133974" y="2678249"/>
            <a:ext cx="5813503" cy="34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Entradas asincrónicas – CLEAR y PRESET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" y="2278291"/>
            <a:ext cx="9786049" cy="40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smtClean="0"/>
              <a:t>Uso del </a:t>
            </a:r>
            <a:r>
              <a:rPr lang="es-PA" dirty="0" err="1" smtClean="0"/>
              <a:t>reset</a:t>
            </a:r>
            <a:r>
              <a:rPr lang="es-PA" dirty="0" smtClean="0"/>
              <a:t> en un circuito asíncrono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Reinicio maestro: </a:t>
            </a:r>
            <a:r>
              <a:rPr lang="es-PA" dirty="0"/>
              <a:t>Una entrada de reinicio asíncrono utilizada para establecer un circuito secuencial en </a:t>
            </a:r>
            <a:r>
              <a:rPr lang="es-PA" dirty="0" smtClean="0"/>
              <a:t>un estado </a:t>
            </a:r>
            <a:r>
              <a:rPr lang="es-PA" dirty="0"/>
              <a:t>inicial conocido.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4423024"/>
            <a:ext cx="6446077" cy="21709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1" y="3516837"/>
            <a:ext cx="6134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 (</a:t>
            </a:r>
            <a:r>
              <a:rPr lang="es-PA" b="1" dirty="0" err="1"/>
              <a:t>toggle</a:t>
            </a:r>
            <a:r>
              <a:rPr lang="es-PA" b="1" dirty="0"/>
              <a:t>) </a:t>
            </a:r>
            <a:r>
              <a:rPr lang="es-PA" b="1" dirty="0" err="1" smtClean="0"/>
              <a:t>flip-flop</a:t>
            </a:r>
            <a:r>
              <a:rPr lang="es-PA" dirty="0" smtClean="0"/>
              <a:t>:  Un </a:t>
            </a:r>
            <a:r>
              <a:rPr lang="es-PA" dirty="0" err="1"/>
              <a:t>flip-flop</a:t>
            </a:r>
            <a:r>
              <a:rPr lang="es-PA" dirty="0"/>
              <a:t> cuya salida alterna entre ALTO y </a:t>
            </a:r>
            <a:r>
              <a:rPr lang="es-PA" dirty="0" smtClean="0"/>
              <a:t>BAJO y cambia en cada </a:t>
            </a:r>
            <a:r>
              <a:rPr lang="es-PA" dirty="0"/>
              <a:t>pulso de reloj aplicado cuando una entrada síncrona, llamada T, está activa</a:t>
            </a:r>
            <a:r>
              <a:rPr lang="es-PA" dirty="0" smtClean="0"/>
              <a:t>.</a:t>
            </a:r>
          </a:p>
          <a:p>
            <a:endParaRPr lang="es-PA" dirty="0"/>
          </a:p>
          <a:p>
            <a:r>
              <a:rPr lang="es-PA" dirty="0" smtClean="0"/>
              <a:t>Implementación de un </a:t>
            </a:r>
            <a:r>
              <a:rPr lang="es-PA" dirty="0" err="1" smtClean="0"/>
              <a:t>Toggle</a:t>
            </a:r>
            <a:r>
              <a:rPr lang="es-PA" dirty="0" smtClean="0"/>
              <a:t> en…</a:t>
            </a:r>
          </a:p>
          <a:p>
            <a:r>
              <a:rPr lang="es-PA" dirty="0" smtClean="0"/>
              <a:t>…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D, sin entrada de…</a:t>
            </a:r>
          </a:p>
          <a:p>
            <a:r>
              <a:rPr lang="es-PA" dirty="0" smtClean="0"/>
              <a:t>… control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4" y="2796570"/>
            <a:ext cx="6305550" cy="2190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81" y="5099223"/>
            <a:ext cx="7286049" cy="1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un </a:t>
            </a: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T, con entrada de control.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9" y="2508762"/>
            <a:ext cx="5298806" cy="175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2508762"/>
            <a:ext cx="5210567" cy="1496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695" y="4662188"/>
            <a:ext cx="615315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4461175"/>
            <a:ext cx="3375289" cy="20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b="1" dirty="0"/>
              <a:t>Tiempo de configuración (</a:t>
            </a:r>
            <a:r>
              <a:rPr lang="es-PA" b="1" dirty="0" err="1"/>
              <a:t>tsu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las entradas síncronas de un </a:t>
            </a:r>
            <a:r>
              <a:rPr lang="es-PA" dirty="0" err="1"/>
              <a:t>flip-flop</a:t>
            </a:r>
            <a:r>
              <a:rPr lang="es-PA" dirty="0"/>
              <a:t> </a:t>
            </a:r>
            <a:r>
              <a:rPr lang="es-PA" dirty="0" smtClean="0"/>
              <a:t>sean estables </a:t>
            </a:r>
            <a:r>
              <a:rPr lang="es-PA" dirty="0"/>
              <a:t>antes de aplicar un pulso CLK.</a:t>
            </a:r>
          </a:p>
          <a:p>
            <a:r>
              <a:rPr lang="es-PA" b="1" dirty="0" smtClean="0"/>
              <a:t>Tiempo de retención </a:t>
            </a:r>
            <a:r>
              <a:rPr lang="es-PA" b="1" dirty="0"/>
              <a:t>(</a:t>
            </a:r>
            <a:r>
              <a:rPr lang="es-PA" b="1" dirty="0" err="1"/>
              <a:t>th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que deben permanecer las entradas síncronas de un </a:t>
            </a:r>
            <a:r>
              <a:rPr lang="es-PA" dirty="0" err="1" smtClean="0"/>
              <a:t>flip-flop</a:t>
            </a:r>
            <a:r>
              <a:rPr lang="es-PA" dirty="0" smtClean="0"/>
              <a:t>.  Estable </a:t>
            </a:r>
            <a:r>
              <a:rPr lang="es-PA" dirty="0"/>
              <a:t>una vez finalizada la transición activa de CLK.</a:t>
            </a:r>
          </a:p>
          <a:p>
            <a:r>
              <a:rPr lang="es-PA" b="1" dirty="0"/>
              <a:t>Ancho de pulso (</a:t>
            </a:r>
            <a:r>
              <a:rPr lang="es-PA" b="1" dirty="0" err="1"/>
              <a:t>tw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requerido para un pulso de nivel activo aplicado a </a:t>
            </a:r>
            <a:r>
              <a:rPr lang="es-PA" dirty="0" smtClean="0"/>
              <a:t>un CLK</a:t>
            </a:r>
            <a:r>
              <a:rPr lang="es-PA" dirty="0"/>
              <a:t>, </a:t>
            </a:r>
            <a:r>
              <a:rPr lang="es-PA" dirty="0" smtClean="0"/>
              <a:t>CLR </a:t>
            </a:r>
            <a:r>
              <a:rPr lang="es-PA" dirty="0"/>
              <a:t>o </a:t>
            </a:r>
            <a:r>
              <a:rPr lang="es-PA" dirty="0" smtClean="0"/>
              <a:t>PRE</a:t>
            </a:r>
            <a:r>
              <a:rPr lang="es-PA" dirty="0"/>
              <a:t>, </a:t>
            </a:r>
            <a:r>
              <a:rPr lang="es-PA" dirty="0" smtClean="0"/>
              <a:t>y se mide </a:t>
            </a:r>
            <a:r>
              <a:rPr lang="es-PA" dirty="0"/>
              <a:t>desde el punto medio del borde anterior </a:t>
            </a:r>
            <a:r>
              <a:rPr lang="es-PA" dirty="0" smtClean="0"/>
              <a:t>de pulso </a:t>
            </a:r>
            <a:r>
              <a:rPr lang="es-PA" dirty="0"/>
              <a:t>hasta el punto medio del borde de salida.</a:t>
            </a:r>
          </a:p>
          <a:p>
            <a:r>
              <a:rPr lang="es-PA" b="1" dirty="0"/>
              <a:t>Tiempo de recuperación (</a:t>
            </a:r>
            <a:r>
              <a:rPr lang="es-PA" b="1" dirty="0" err="1"/>
              <a:t>trec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Tiempo mínimo desde el punto medio del borde posterior de </a:t>
            </a:r>
            <a:r>
              <a:rPr lang="es-PA" dirty="0" smtClean="0"/>
              <a:t>un CLR </a:t>
            </a:r>
            <a:r>
              <a:rPr lang="es-PA" dirty="0" err="1" smtClean="0"/>
              <a:t>ó</a:t>
            </a:r>
            <a:r>
              <a:rPr lang="es-PA" dirty="0" smtClean="0"/>
              <a:t> PRE </a:t>
            </a:r>
            <a:r>
              <a:rPr lang="es-PA" dirty="0"/>
              <a:t>pulsa hasta el punto medio de un borde CLK activo.</a:t>
            </a:r>
          </a:p>
          <a:p>
            <a:r>
              <a:rPr lang="es-PA" b="1" dirty="0"/>
              <a:t>Retardo de </a:t>
            </a:r>
            <a:r>
              <a:rPr lang="es-PA" b="1" dirty="0" smtClean="0"/>
              <a:t>propagación (</a:t>
            </a:r>
            <a:r>
              <a:rPr lang="es-PA" b="1" dirty="0" err="1" smtClean="0"/>
              <a:t>tpd</a:t>
            </a:r>
            <a:r>
              <a:rPr lang="es-PA" b="1" dirty="0" smtClean="0"/>
              <a:t>)</a:t>
            </a:r>
            <a:r>
              <a:rPr lang="es-PA" dirty="0" smtClean="0"/>
              <a:t>: </a:t>
            </a:r>
            <a:r>
              <a:rPr lang="es-PA" dirty="0"/>
              <a:t>El tiempo requerido para que cambie la salida de un circuito </a:t>
            </a:r>
            <a:r>
              <a:rPr lang="es-PA" dirty="0" smtClean="0"/>
              <a:t>digital. declara </a:t>
            </a:r>
            <a:r>
              <a:rPr lang="es-PA" dirty="0"/>
              <a:t>después de un cambio en una o más de sus entradas.</a:t>
            </a:r>
          </a:p>
        </p:txBody>
      </p:sp>
    </p:spTree>
    <p:extLst>
      <p:ext uri="{BB962C8B-B14F-4D97-AF65-F5344CB8AC3E}">
        <p14:creationId xmlns:p14="http://schemas.microsoft.com/office/powerpoint/2010/main" val="104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sp>
        <p:nvSpPr>
          <p:cNvPr id="7" name="Rectángulo 6"/>
          <p:cNvSpPr/>
          <p:nvPr/>
        </p:nvSpPr>
        <p:spPr>
          <a:xfrm>
            <a:off x="655027" y="2610678"/>
            <a:ext cx="3245591" cy="334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Resultado de imagen para tsu flip 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2738808"/>
            <a:ext cx="3395803" cy="329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Resultado de imagen para tw trec timing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6" y="2438401"/>
            <a:ext cx="7270674" cy="35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Introducción a la lógica Secuencial</a:t>
            </a:r>
            <a:br>
              <a:rPr lang="es-PA" dirty="0" smtClean="0"/>
            </a:br>
            <a:r>
              <a:rPr lang="es-PA" dirty="0" err="1" smtClean="0"/>
              <a:t>Flip</a:t>
            </a:r>
            <a:r>
              <a:rPr lang="es-PA" dirty="0" smtClean="0"/>
              <a:t> </a:t>
            </a:r>
            <a:r>
              <a:rPr lang="es-PA" dirty="0" err="1" smtClean="0"/>
              <a:t>Flop</a:t>
            </a:r>
            <a:r>
              <a:rPr lang="es-PA" dirty="0" smtClean="0"/>
              <a:t> Tipo T Disparado por Borde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4" y="2198666"/>
            <a:ext cx="4714875" cy="4057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489552"/>
            <a:ext cx="5649046" cy="1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 smtClean="0"/>
              <a:t>Contador</a:t>
            </a:r>
            <a:r>
              <a:rPr lang="es-ES" dirty="0" smtClean="0"/>
              <a:t>: </a:t>
            </a:r>
            <a:r>
              <a:rPr lang="es-ES" dirty="0"/>
              <a:t>Un circuito digital secuencial cuya salida progresa en una repetición </a:t>
            </a:r>
            <a:r>
              <a:rPr lang="es-ES" dirty="0" smtClean="0"/>
              <a:t>patrón predecible  y que avanza cada </a:t>
            </a:r>
            <a:r>
              <a:rPr lang="es-ES" dirty="0"/>
              <a:t>pulso de reloj.</a:t>
            </a:r>
          </a:p>
          <a:p>
            <a:r>
              <a:rPr lang="es-ES" b="1" dirty="0" smtClean="0"/>
              <a:t>Reciclar</a:t>
            </a:r>
            <a:r>
              <a:rPr lang="es-ES" dirty="0" smtClean="0"/>
              <a:t>: Hacer </a:t>
            </a:r>
            <a:r>
              <a:rPr lang="es-ES" dirty="0"/>
              <a:t>una transición del último estado de la secuencia de conteo al </a:t>
            </a:r>
            <a:r>
              <a:rPr lang="es-ES" dirty="0" smtClean="0"/>
              <a:t>primer estado</a:t>
            </a:r>
            <a:r>
              <a:rPr lang="es-ES" dirty="0"/>
              <a:t>.</a:t>
            </a:r>
          </a:p>
          <a:p>
            <a:r>
              <a:rPr lang="es-ES" b="1" dirty="0"/>
              <a:t>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La serie específica de estados de salida a través de los cuales un contador</a:t>
            </a:r>
          </a:p>
          <a:p>
            <a:r>
              <a:rPr lang="es-ES" dirty="0"/>
              <a:t>progresa</a:t>
            </a:r>
          </a:p>
          <a:p>
            <a:r>
              <a:rPr lang="es-ES" b="1" dirty="0"/>
              <a:t>Diagrama de </a:t>
            </a:r>
            <a:r>
              <a:rPr lang="es-ES" b="1" dirty="0" smtClean="0"/>
              <a:t>estado</a:t>
            </a:r>
            <a:r>
              <a:rPr lang="es-ES" dirty="0" smtClean="0"/>
              <a:t>: </a:t>
            </a:r>
            <a:r>
              <a:rPr lang="es-ES" dirty="0"/>
              <a:t>Un diagrama que muestra la progresión de los estados de una </a:t>
            </a:r>
            <a:r>
              <a:rPr lang="es-ES" dirty="0" smtClean="0"/>
              <a:t>secuencia.</a:t>
            </a:r>
            <a:endParaRPr lang="es-ES" dirty="0"/>
          </a:p>
          <a:p>
            <a:r>
              <a:rPr lang="es-ES" b="1" dirty="0" smtClean="0"/>
              <a:t>Módulo</a:t>
            </a:r>
            <a:r>
              <a:rPr lang="es-ES" dirty="0" smtClean="0"/>
              <a:t>: </a:t>
            </a:r>
            <a:r>
              <a:rPr lang="es-ES" dirty="0"/>
              <a:t>El número de estados a través de los cuales un contador secuencia </a:t>
            </a:r>
            <a:r>
              <a:rPr lang="es-ES" dirty="0" smtClean="0"/>
              <a:t>antes de repetirse</a:t>
            </a:r>
            <a:endParaRPr lang="es-ES" dirty="0"/>
          </a:p>
          <a:p>
            <a:r>
              <a:rPr lang="es-ES" b="1" dirty="0"/>
              <a:t>Contador de módulo n (o </a:t>
            </a:r>
            <a:r>
              <a:rPr lang="es-ES" b="1" dirty="0" err="1"/>
              <a:t>mod</a:t>
            </a:r>
            <a:r>
              <a:rPr lang="es-ES" b="1" dirty="0"/>
              <a:t> n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Un contador con un módulo de </a:t>
            </a:r>
            <a:r>
              <a:rPr lang="es-ES" dirty="0" smtClean="0"/>
              <a:t>n cuentas.</a:t>
            </a:r>
            <a:endParaRPr lang="es-ES" dirty="0"/>
          </a:p>
          <a:p>
            <a:r>
              <a:rPr lang="es-ES" b="1" dirty="0"/>
              <a:t>Contador </a:t>
            </a:r>
            <a:r>
              <a:rPr lang="es-ES" b="1" dirty="0" smtClean="0"/>
              <a:t>UP</a:t>
            </a:r>
            <a:r>
              <a:rPr lang="es-ES" dirty="0" smtClean="0"/>
              <a:t>: </a:t>
            </a:r>
            <a:r>
              <a:rPr lang="es-ES" dirty="0"/>
              <a:t>Un contador con una secuencia ascendente.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DOWN</a:t>
            </a:r>
            <a:r>
              <a:rPr lang="es-ES" dirty="0" smtClean="0"/>
              <a:t>: </a:t>
            </a:r>
            <a:r>
              <a:rPr lang="es-ES" dirty="0"/>
              <a:t>Contador con una secuencia descendente.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656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Teoría Básica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Contador</a:t>
            </a:r>
          </a:p>
          <a:p>
            <a:r>
              <a:rPr lang="es-PA" dirty="0" smtClean="0"/>
              <a:t>Para este circuito.  ¿Cuál será el máximo de cuenta que podrá dar?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Un contador tiene</a:t>
            </a:r>
          </a:p>
          <a:p>
            <a:pPr lvl="1"/>
            <a:r>
              <a:rPr lang="es-PA" dirty="0" smtClean="0"/>
              <a:t>Secuencia de conteo, módulo, tipo de conteo (ASC, DES)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78" y="2956858"/>
            <a:ext cx="7172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de contador de 0-12</a:t>
            </a:r>
          </a:p>
          <a:p>
            <a:pPr lvl="1"/>
            <a:r>
              <a:rPr lang="es-PA" dirty="0" smtClean="0"/>
              <a:t>El primer estado es 0</a:t>
            </a:r>
          </a:p>
          <a:p>
            <a:pPr lvl="1"/>
            <a:r>
              <a:rPr lang="es-PA" dirty="0" smtClean="0"/>
              <a:t>El ultimo módulo es 12</a:t>
            </a:r>
          </a:p>
          <a:p>
            <a:pPr lvl="1"/>
            <a:r>
              <a:rPr lang="es-PA" dirty="0" smtClean="0"/>
              <a:t>Se reinicia la cuenta al pasar 11</a:t>
            </a:r>
            <a:endParaRPr lang="es-PA" dirty="0"/>
          </a:p>
          <a:p>
            <a:pPr lvl="1"/>
            <a:r>
              <a:rPr lang="es-PA" dirty="0" smtClean="0"/>
              <a:t>Secuencia de estados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  <a:p>
            <a:pPr lvl="2"/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1010</a:t>
            </a:r>
          </a:p>
          <a:p>
            <a:pPr lvl="2"/>
            <a:r>
              <a:rPr lang="es-PA" dirty="0" smtClean="0"/>
              <a:t>1011</a:t>
            </a:r>
          </a:p>
          <a:p>
            <a:pPr lvl="2"/>
            <a:r>
              <a:rPr lang="es-PA" dirty="0" smtClean="0"/>
              <a:t>0000</a:t>
            </a:r>
          </a:p>
          <a:p>
            <a:pPr lvl="2"/>
            <a:r>
              <a:rPr lang="es-PA" dirty="0" smtClean="0"/>
              <a:t>0001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90" y="2145579"/>
            <a:ext cx="6073155" cy="3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Módulo máximo </a:t>
            </a:r>
            <a:r>
              <a:rPr lang="es-ES" b="1" dirty="0" smtClean="0"/>
              <a:t>(</a:t>
            </a:r>
            <a:r>
              <a:rPr lang="es-ES" b="1" dirty="0" err="1" smtClean="0"/>
              <a:t>m</a:t>
            </a:r>
            <a:r>
              <a:rPr lang="es-ES" sz="1100" b="1" dirty="0" err="1" smtClean="0"/>
              <a:t>max</a:t>
            </a:r>
            <a:r>
              <a:rPr lang="es-ES" b="1" dirty="0" smtClean="0"/>
              <a:t>)</a:t>
            </a:r>
            <a:r>
              <a:rPr lang="es-ES" dirty="0" smtClean="0"/>
              <a:t>: </a:t>
            </a:r>
            <a:r>
              <a:rPr lang="es-ES" dirty="0"/>
              <a:t>El mayor número de estados de contador que se pueden </a:t>
            </a:r>
            <a:r>
              <a:rPr lang="es-ES" dirty="0" smtClean="0"/>
              <a:t>representar por </a:t>
            </a:r>
            <a:r>
              <a:rPr lang="es-ES" dirty="0"/>
              <a:t>n bits (</a:t>
            </a:r>
            <a:r>
              <a:rPr lang="es-ES" dirty="0" err="1"/>
              <a:t>mmax</a:t>
            </a:r>
            <a:r>
              <a:rPr lang="es-ES" dirty="0"/>
              <a:t> </a:t>
            </a:r>
            <a:r>
              <a:rPr lang="es-ES" dirty="0" smtClean="0"/>
              <a:t>= 2^n</a:t>
            </a:r>
            <a:r>
              <a:rPr lang="es-ES" dirty="0"/>
              <a:t>).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completa</a:t>
            </a:r>
            <a:r>
              <a:rPr lang="es-ES" dirty="0" smtClean="0"/>
              <a:t>: </a:t>
            </a:r>
            <a:r>
              <a:rPr lang="es-ES" dirty="0"/>
              <a:t>Un contador cuyo módulo es el mismo que su </a:t>
            </a:r>
            <a:r>
              <a:rPr lang="es-ES" dirty="0" smtClean="0"/>
              <a:t>máximo módulo </a:t>
            </a:r>
            <a:r>
              <a:rPr lang="es-ES" dirty="0"/>
              <a:t>(m </a:t>
            </a:r>
            <a:r>
              <a:rPr lang="es-ES" dirty="0" smtClean="0"/>
              <a:t>= 2^n </a:t>
            </a:r>
            <a:r>
              <a:rPr lang="es-ES" dirty="0"/>
              <a:t>para un contador de n bits).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binario:</a:t>
            </a:r>
            <a:r>
              <a:rPr lang="es-ES" dirty="0" smtClean="0"/>
              <a:t> </a:t>
            </a:r>
            <a:r>
              <a:rPr lang="es-ES" dirty="0"/>
              <a:t>Un contador que genera una secuencia de conteo binario.</a:t>
            </a:r>
          </a:p>
          <a:p>
            <a:r>
              <a:rPr lang="es-ES" b="1" dirty="0"/>
              <a:t>Contador de secuencia </a:t>
            </a:r>
            <a:r>
              <a:rPr lang="es-ES" b="1" dirty="0" smtClean="0"/>
              <a:t>truncada</a:t>
            </a:r>
            <a:r>
              <a:rPr lang="es-ES" dirty="0" smtClean="0"/>
              <a:t>: </a:t>
            </a:r>
            <a:r>
              <a:rPr lang="es-ES" dirty="0"/>
              <a:t>Un contador cuyo módulo es menor que su </a:t>
            </a:r>
            <a:r>
              <a:rPr lang="es-ES" dirty="0" smtClean="0"/>
              <a:t>máximo módulo </a:t>
            </a:r>
            <a:r>
              <a:rPr lang="es-ES" dirty="0"/>
              <a:t>(m 2n para un contador de n bits</a:t>
            </a:r>
            <a:r>
              <a:rPr lang="es-ES" dirty="0" smtClean="0"/>
              <a:t>).</a:t>
            </a:r>
          </a:p>
          <a:p>
            <a:r>
              <a:rPr lang="es-ES" b="1" dirty="0"/>
              <a:t>Tabla de secuencia de </a:t>
            </a:r>
            <a:r>
              <a:rPr lang="es-ES" b="1" dirty="0" smtClean="0"/>
              <a:t>conteo</a:t>
            </a:r>
            <a:r>
              <a:rPr lang="es-ES" dirty="0" smtClean="0"/>
              <a:t>: </a:t>
            </a:r>
            <a:r>
              <a:rPr lang="es-ES" dirty="0"/>
              <a:t>Una lista de estados de contador en el orden de la secuencia de conteo.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62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ascendente de mod-16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2" y="1378899"/>
            <a:ext cx="4605558" cy="308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4" y="4564691"/>
            <a:ext cx="7753875" cy="2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Contador descendente de mod-12</a:t>
            </a:r>
          </a:p>
          <a:p>
            <a:pPr lvl="1"/>
            <a:r>
              <a:rPr lang="es-PA" dirty="0" smtClean="0"/>
              <a:t>Si la frecuencia de entrada es de 12MHz</a:t>
            </a:r>
          </a:p>
          <a:p>
            <a:pPr lvl="2"/>
            <a:r>
              <a:rPr lang="es-PA" dirty="0" smtClean="0"/>
              <a:t>f0 = 12/2  = 6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1 = 6/2    = 3 MHz</a:t>
            </a:r>
          </a:p>
          <a:p>
            <a:pPr lvl="2"/>
            <a:r>
              <a:rPr lang="es-PA" dirty="0" smtClean="0"/>
              <a:t>f2 = 3/2    = 1.5 MHz</a:t>
            </a:r>
          </a:p>
          <a:p>
            <a:pPr lvl="2"/>
            <a:r>
              <a:rPr lang="es-PA" dirty="0"/>
              <a:t>f</a:t>
            </a:r>
            <a:r>
              <a:rPr lang="es-PA" dirty="0" smtClean="0"/>
              <a:t>3 = 1.5/2 = 750 kHz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21" y="3129093"/>
            <a:ext cx="8079874" cy="30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</a:t>
            </a:r>
            <a:r>
              <a:rPr lang="es-PA" i="1" dirty="0" smtClean="0"/>
              <a:t>contador descendente </a:t>
            </a:r>
            <a:r>
              <a:rPr lang="es-PA" dirty="0" smtClean="0"/>
              <a:t>de modulo 12 y su diagrama de secuencia de estados</a:t>
            </a:r>
          </a:p>
        </p:txBody>
      </p:sp>
    </p:spTree>
    <p:extLst>
      <p:ext uri="{BB962C8B-B14F-4D97-AF65-F5344CB8AC3E}">
        <p14:creationId xmlns:p14="http://schemas.microsoft.com/office/powerpoint/2010/main" val="1622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Dibuje el diagrama de un contador descendente de modulo 12 y su diagrama de secuencia de estados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1" y="2952181"/>
            <a:ext cx="240030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0" y="3499868"/>
            <a:ext cx="7458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10000"/>
          </a:bodyPr>
          <a:lstStyle/>
          <a:p>
            <a:r>
              <a:rPr lang="es-ES" b="1" dirty="0"/>
              <a:t>Contador </a:t>
            </a:r>
            <a:r>
              <a:rPr lang="es-ES" b="1" dirty="0" smtClean="0"/>
              <a:t>síncrono</a:t>
            </a:r>
            <a:r>
              <a:rPr lang="es-ES" dirty="0" smtClean="0"/>
              <a:t>: </a:t>
            </a:r>
            <a:r>
              <a:rPr lang="es-ES" dirty="0"/>
              <a:t>Un contador cuyos </a:t>
            </a:r>
            <a:r>
              <a:rPr lang="es-ES" dirty="0" err="1"/>
              <a:t>flip-flops</a:t>
            </a:r>
            <a:r>
              <a:rPr lang="es-ES" dirty="0"/>
              <a:t> están todos sincronizados por </a:t>
            </a:r>
            <a:r>
              <a:rPr lang="es-ES" dirty="0" smtClean="0"/>
              <a:t>el mismo reloj y por </a:t>
            </a:r>
            <a:r>
              <a:rPr lang="es-ES" dirty="0"/>
              <a:t>lo tanto cambiar en sincronización entre sí.</a:t>
            </a:r>
          </a:p>
          <a:p>
            <a:r>
              <a:rPr lang="es-ES" b="1" dirty="0"/>
              <a:t>Estado </a:t>
            </a:r>
            <a:r>
              <a:rPr lang="es-ES" b="1" dirty="0" smtClean="0"/>
              <a:t>actual</a:t>
            </a:r>
            <a:r>
              <a:rPr lang="es-ES" dirty="0" smtClean="0"/>
              <a:t>: </a:t>
            </a:r>
            <a:r>
              <a:rPr lang="es-ES" dirty="0"/>
              <a:t>El estado actual de las salidas de </a:t>
            </a:r>
            <a:r>
              <a:rPr lang="es-ES" dirty="0" err="1"/>
              <a:t>flip-flop</a:t>
            </a:r>
            <a:r>
              <a:rPr lang="es-ES" dirty="0"/>
              <a:t> en una secuencia </a:t>
            </a:r>
            <a:r>
              <a:rPr lang="es-ES" dirty="0" smtClean="0"/>
              <a:t>síncrona.</a:t>
            </a:r>
            <a:endParaRPr lang="es-ES" dirty="0"/>
          </a:p>
          <a:p>
            <a:r>
              <a:rPr lang="es-ES" b="1" dirty="0"/>
              <a:t>Estado </a:t>
            </a:r>
            <a:r>
              <a:rPr lang="es-ES" b="1" dirty="0" smtClean="0"/>
              <a:t>siguiente</a:t>
            </a:r>
            <a:r>
              <a:rPr lang="es-ES" dirty="0" smtClean="0"/>
              <a:t>: </a:t>
            </a:r>
            <a:r>
              <a:rPr lang="es-ES" dirty="0"/>
              <a:t>El estado futuro deseado de las salidas de </a:t>
            </a:r>
            <a:r>
              <a:rPr lang="es-ES" dirty="0" err="1"/>
              <a:t>flip-flop</a:t>
            </a:r>
            <a:r>
              <a:rPr lang="es-ES" dirty="0"/>
              <a:t> en una </a:t>
            </a:r>
            <a:r>
              <a:rPr lang="es-ES" dirty="0" smtClean="0"/>
              <a:t>secuencia síncrona.</a:t>
            </a:r>
            <a:endParaRPr lang="es-ES" dirty="0"/>
          </a:p>
          <a:p>
            <a:r>
              <a:rPr lang="es-ES" b="1" dirty="0"/>
              <a:t>Sección de </a:t>
            </a:r>
            <a:r>
              <a:rPr lang="es-ES" b="1" dirty="0" smtClean="0"/>
              <a:t>memoria</a:t>
            </a:r>
            <a:r>
              <a:rPr lang="es-ES" dirty="0" smtClean="0"/>
              <a:t>: </a:t>
            </a:r>
            <a:r>
              <a:rPr lang="es-ES" dirty="0"/>
              <a:t>Un conjunto de </a:t>
            </a:r>
            <a:r>
              <a:rPr lang="es-ES" dirty="0" err="1"/>
              <a:t>flip-flops</a:t>
            </a:r>
            <a:r>
              <a:rPr lang="es-ES" dirty="0"/>
              <a:t> en un circuito síncrono que mantiene su </a:t>
            </a:r>
            <a:r>
              <a:rPr lang="es-ES" dirty="0" smtClean="0"/>
              <a:t>estado presente.</a:t>
            </a:r>
          </a:p>
          <a:p>
            <a:r>
              <a:rPr lang="es-ES" b="1" dirty="0"/>
              <a:t>Sección de </a:t>
            </a:r>
            <a:r>
              <a:rPr lang="es-ES" b="1" dirty="0" smtClean="0"/>
              <a:t>control</a:t>
            </a:r>
            <a:r>
              <a:rPr lang="es-ES" dirty="0" smtClean="0"/>
              <a:t>: </a:t>
            </a:r>
            <a:r>
              <a:rPr lang="es-ES" dirty="0"/>
              <a:t>La parte lógica </a:t>
            </a:r>
            <a:r>
              <a:rPr lang="es-ES" dirty="0" err="1"/>
              <a:t>combinacional</a:t>
            </a:r>
            <a:r>
              <a:rPr lang="es-ES" dirty="0"/>
              <a:t> de un circuito síncrono que </a:t>
            </a:r>
            <a:r>
              <a:rPr lang="es-ES" dirty="0" smtClean="0"/>
              <a:t>determina el </a:t>
            </a:r>
            <a:r>
              <a:rPr lang="es-ES" dirty="0"/>
              <a:t>siguiente estado del circuito.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estado</a:t>
            </a:r>
            <a:r>
              <a:rPr lang="es-ES" dirty="0" smtClean="0"/>
              <a:t>: Señales </a:t>
            </a:r>
            <a:r>
              <a:rPr lang="es-ES" dirty="0"/>
              <a:t>que comunican el estado actual de un circuito </a:t>
            </a:r>
            <a:r>
              <a:rPr lang="es-ES" dirty="0" smtClean="0"/>
              <a:t>síncrono de </a:t>
            </a:r>
            <a:r>
              <a:rPr lang="es-ES" dirty="0"/>
              <a:t>su sección de memoria a su sección de control.</a:t>
            </a:r>
          </a:p>
          <a:p>
            <a:r>
              <a:rPr lang="es-ES" b="1" dirty="0"/>
              <a:t>Líneas de </a:t>
            </a:r>
            <a:r>
              <a:rPr lang="es-ES" b="1" dirty="0" smtClean="0"/>
              <a:t>comando</a:t>
            </a:r>
            <a:r>
              <a:rPr lang="es-ES" dirty="0" smtClean="0"/>
              <a:t>: </a:t>
            </a:r>
            <a:r>
              <a:rPr lang="es-ES" dirty="0"/>
              <a:t>Señales que conectan la sección de control de un circuito síncrono</a:t>
            </a:r>
          </a:p>
          <a:p>
            <a:r>
              <a:rPr lang="es-ES" dirty="0"/>
              <a:t>a su sección de memoria y </a:t>
            </a:r>
            <a:r>
              <a:rPr lang="es-ES" dirty="0" err="1" smtClean="0"/>
              <a:t>dirije</a:t>
            </a:r>
            <a:r>
              <a:rPr lang="es-ES" dirty="0" smtClean="0"/>
              <a:t> </a:t>
            </a:r>
            <a:r>
              <a:rPr lang="es-ES" dirty="0"/>
              <a:t>el circuito desde su presente al siguiente estado.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352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Diagrama de bloques del </a:t>
            </a:r>
            <a:r>
              <a:rPr lang="es-PA" dirty="0" err="1" smtClean="0"/>
              <a:t>contadro</a:t>
            </a:r>
            <a:r>
              <a:rPr lang="es-PA" dirty="0" smtClean="0"/>
              <a:t> </a:t>
            </a:r>
            <a:r>
              <a:rPr lang="es-PA" dirty="0" err="1" smtClean="0"/>
              <a:t>síncronico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89" y="2785162"/>
            <a:ext cx="51339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2555383"/>
            <a:ext cx="1126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Hay una progresión aritmética que da como resultado contadores: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75" y="2891723"/>
            <a:ext cx="4405000" cy="32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90" y="2768809"/>
            <a:ext cx="9622042" cy="3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Análisis del Contador Síncrono (3-bits)</a:t>
            </a:r>
          </a:p>
          <a:p>
            <a:pPr lvl="1"/>
            <a:r>
              <a:rPr lang="es-PA" dirty="0" smtClean="0"/>
              <a:t>J0 = !Q2, K0 = 1</a:t>
            </a:r>
          </a:p>
          <a:p>
            <a:pPr lvl="1"/>
            <a:r>
              <a:rPr lang="es-PA" dirty="0" smtClean="0"/>
              <a:t>J1 = Q0, K1 = Q0</a:t>
            </a:r>
          </a:p>
          <a:p>
            <a:pPr lvl="1"/>
            <a:r>
              <a:rPr lang="es-PA" dirty="0" smtClean="0"/>
              <a:t>J2 = Q1*Q0, K2 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De la figura anterior podemos concluir que este es un contador módulo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6" y="2813196"/>
            <a:ext cx="7734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Calcular por separado las secuencias no utilizadas 101, 110, 111</a:t>
            </a:r>
          </a:p>
          <a:p>
            <a:pPr lvl="1"/>
            <a:r>
              <a:rPr lang="es-PA" dirty="0"/>
              <a:t>J0 = !Q2, K0 = 1</a:t>
            </a:r>
          </a:p>
          <a:p>
            <a:pPr lvl="1"/>
            <a:r>
              <a:rPr lang="es-PA" dirty="0"/>
              <a:t>J1 = Q0, K1 = Q0</a:t>
            </a:r>
          </a:p>
          <a:p>
            <a:pPr lvl="1"/>
            <a:r>
              <a:rPr lang="es-PA" dirty="0"/>
              <a:t>J2 = Q1*Q0, K2 = 1</a:t>
            </a:r>
          </a:p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1" y="3114502"/>
            <a:ext cx="8160745" cy="2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b="1" dirty="0"/>
              <a:t>Tabla de </a:t>
            </a:r>
            <a:r>
              <a:rPr lang="es-ES" b="1" dirty="0" smtClean="0"/>
              <a:t>excitación</a:t>
            </a:r>
            <a:r>
              <a:rPr lang="es-ES" dirty="0" smtClean="0"/>
              <a:t>: </a:t>
            </a:r>
            <a:r>
              <a:rPr lang="es-ES" dirty="0"/>
              <a:t>Una tabla que muestra las condiciones de entrada requeridas para cada </a:t>
            </a:r>
            <a:r>
              <a:rPr lang="es-ES" dirty="0" smtClean="0"/>
              <a:t>posible transición </a:t>
            </a:r>
            <a:r>
              <a:rPr lang="es-ES" dirty="0"/>
              <a:t>de una salida </a:t>
            </a:r>
            <a:r>
              <a:rPr lang="es-ES" dirty="0" err="1"/>
              <a:t>flip-flop</a:t>
            </a:r>
            <a:r>
              <a:rPr lang="es-ES" dirty="0"/>
              <a:t>.</a:t>
            </a:r>
          </a:p>
          <a:p>
            <a:r>
              <a:rPr lang="es-ES" b="1" dirty="0"/>
              <a:t>Máquina de </a:t>
            </a:r>
            <a:r>
              <a:rPr lang="es-ES" b="1" dirty="0" smtClean="0"/>
              <a:t>estados</a:t>
            </a:r>
            <a:r>
              <a:rPr lang="es-ES" dirty="0" smtClean="0"/>
              <a:t>: </a:t>
            </a:r>
            <a:r>
              <a:rPr lang="es-ES" dirty="0"/>
              <a:t>Un circuito secuencial síncrono.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089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PA" dirty="0" smtClean="0"/>
              <a:t>Tabla de </a:t>
            </a:r>
            <a:r>
              <a:rPr lang="es-PA" dirty="0" err="1" smtClean="0"/>
              <a:t>Exitación</a:t>
            </a:r>
            <a:r>
              <a:rPr lang="es-PA" dirty="0" smtClean="0"/>
              <a:t> del FF JK		Tabla condensada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684477"/>
            <a:ext cx="3888821" cy="379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69" y="2628000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1 – Definir el problema:  </a:t>
            </a:r>
          </a:p>
          <a:p>
            <a:pPr lvl="2"/>
            <a:r>
              <a:rPr lang="es-ES" dirty="0" smtClean="0"/>
              <a:t>Es un contador de 4 bits, pero la cuenta será de 000-1011</a:t>
            </a:r>
          </a:p>
          <a:p>
            <a:pPr lvl="1"/>
            <a:r>
              <a:rPr lang="es-ES" dirty="0" smtClean="0"/>
              <a:t>2 – Dibujar el diagrama de estados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79" y="3301729"/>
            <a:ext cx="3347207" cy="32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3 – Hacer la tabla de salida actual, salida siguiente y estados de los FF JK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3" y="2800372"/>
            <a:ext cx="3946269" cy="405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9" y="2888059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4 - 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82" y="3181000"/>
            <a:ext cx="7391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219756"/>
            <a:ext cx="7277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3073080"/>
            <a:ext cx="7343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Simplificar por medio de mapa K utilizando tanto las entradas J como K y viendo el estado presente de la tabla</a:t>
            </a:r>
          </a:p>
          <a:p>
            <a:pPr lvl="2"/>
            <a:r>
              <a:rPr lang="es-ES" dirty="0" smtClean="0"/>
              <a:t>J0 = 1, K0 = 1</a:t>
            </a:r>
          </a:p>
          <a:p>
            <a:pPr lvl="2"/>
            <a:r>
              <a:rPr lang="es-ES" dirty="0" smtClean="0"/>
              <a:t>J1 = Q0, K1 = Q0</a:t>
            </a:r>
          </a:p>
          <a:p>
            <a:pPr lvl="2"/>
            <a:r>
              <a:rPr lang="es-ES" dirty="0" smtClean="0"/>
              <a:t>J2 = !Q3*Q1*Q0, K2 = Q1*Q0</a:t>
            </a:r>
          </a:p>
          <a:p>
            <a:pPr lvl="2"/>
            <a:r>
              <a:rPr lang="es-ES" dirty="0" smtClean="0"/>
              <a:t>J3 = Q2*Q1*Q0, K3 = Q1*Q0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11" y="3279283"/>
            <a:ext cx="7229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5 – Dibujar el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598" y="972358"/>
            <a:ext cx="3857302" cy="77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módulo 12</a:t>
            </a:r>
          </a:p>
          <a:p>
            <a:pPr lvl="1"/>
            <a:r>
              <a:rPr lang="es-ES" dirty="0" smtClean="0"/>
              <a:t>6 – Conseguir los siguientes estados y dibujar el diagrama completo [Opcional]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1" y="3496602"/>
            <a:ext cx="5150840" cy="203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27" y="2923576"/>
            <a:ext cx="3531222" cy="38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83" y="2708464"/>
            <a:ext cx="20764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8" y="2481288"/>
            <a:ext cx="3530311" cy="4178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08" y="4981488"/>
            <a:ext cx="3971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1" y="2366569"/>
            <a:ext cx="9258300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" y="5696612"/>
            <a:ext cx="3591272" cy="11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40" y="5736378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02" y="5529361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52" y="2659797"/>
            <a:ext cx="5113261" cy="161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3" y="4346413"/>
            <a:ext cx="2000250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533" y="2949102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Diseño de contadores sincrónicos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Ejemplo:  Diseñar un contador síncrono de 4-bits utilizando FF tipo D</a:t>
            </a:r>
          </a:p>
          <a:p>
            <a:pPr lvl="1"/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92" y="2541865"/>
            <a:ext cx="3293479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9" y="5222217"/>
            <a:ext cx="6181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6" y="3904595"/>
            <a:ext cx="20002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6" y="2507284"/>
            <a:ext cx="3697620" cy="1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Programar el contador de 0-15 síncrono de FF D en VHDL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0" y="2485475"/>
            <a:ext cx="3850546" cy="3101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0" y="5587303"/>
            <a:ext cx="3582098" cy="8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Carga </a:t>
            </a:r>
            <a:r>
              <a:rPr lang="es-ES" b="1" dirty="0" smtClean="0"/>
              <a:t>paralela</a:t>
            </a:r>
            <a:r>
              <a:rPr lang="es-ES" dirty="0" smtClean="0"/>
              <a:t>:  Una </a:t>
            </a:r>
            <a:r>
              <a:rPr lang="es-ES" dirty="0"/>
              <a:t>función que permite la carga simultánea de valores binarios </a:t>
            </a:r>
            <a:r>
              <a:rPr lang="es-ES" dirty="0" smtClean="0"/>
              <a:t>en todos </a:t>
            </a:r>
            <a:r>
              <a:rPr lang="es-ES" dirty="0"/>
              <a:t>los </a:t>
            </a:r>
            <a:r>
              <a:rPr lang="es-ES" dirty="0" err="1"/>
              <a:t>flip-flops</a:t>
            </a:r>
            <a:r>
              <a:rPr lang="es-ES" dirty="0"/>
              <a:t> de un circuito síncrono. La carga paralela puede ser síncrona </a:t>
            </a:r>
            <a:r>
              <a:rPr lang="es-ES" dirty="0" smtClean="0"/>
              <a:t>o asincrónico</a:t>
            </a:r>
            <a:r>
              <a:rPr lang="es-ES" dirty="0"/>
              <a:t>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preestablecido</a:t>
            </a:r>
            <a:r>
              <a:rPr lang="es-ES" dirty="0" smtClean="0"/>
              <a:t>: </a:t>
            </a:r>
            <a:r>
              <a:rPr lang="es-ES" dirty="0"/>
              <a:t>Un contador con una función de carga paralela.</a:t>
            </a:r>
          </a:p>
          <a:p>
            <a:r>
              <a:rPr lang="es-ES" b="1" dirty="0" smtClean="0"/>
              <a:t>Clear</a:t>
            </a:r>
            <a:r>
              <a:rPr lang="es-ES" dirty="0" smtClean="0"/>
              <a:t>: </a:t>
            </a:r>
            <a:r>
              <a:rPr lang="es-ES" dirty="0" err="1"/>
              <a:t>Reset</a:t>
            </a:r>
            <a:r>
              <a:rPr lang="es-ES" dirty="0"/>
              <a:t> (síncrono o asíncrono).</a:t>
            </a:r>
          </a:p>
          <a:p>
            <a:r>
              <a:rPr lang="es-ES" b="1" dirty="0"/>
              <a:t>Cuenta </a:t>
            </a:r>
            <a:r>
              <a:rPr lang="es-ES" b="1" dirty="0" smtClean="0"/>
              <a:t>habilitada</a:t>
            </a:r>
            <a:r>
              <a:rPr lang="es-ES" dirty="0" smtClean="0"/>
              <a:t>: </a:t>
            </a:r>
            <a:r>
              <a:rPr lang="es-ES" dirty="0"/>
              <a:t>Una función de control que permite que un contador progrese a través de </a:t>
            </a:r>
            <a:r>
              <a:rPr lang="es-ES" dirty="0" smtClean="0"/>
              <a:t>su contar </a:t>
            </a:r>
            <a:r>
              <a:rPr lang="es-ES" dirty="0"/>
              <a:t>secuencia cuando está activo y desactiva el contador cuando está inactivo.</a:t>
            </a:r>
          </a:p>
          <a:p>
            <a:r>
              <a:rPr lang="es-ES" b="1" dirty="0"/>
              <a:t>Contador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contador que puede contar hacia arriba o hacia abajo, dependiendo </a:t>
            </a:r>
            <a:r>
              <a:rPr lang="es-ES" dirty="0" smtClean="0"/>
              <a:t>del estado </a:t>
            </a:r>
            <a:r>
              <a:rPr lang="es-ES" dirty="0"/>
              <a:t>de una entrada de control.</a:t>
            </a:r>
          </a:p>
          <a:p>
            <a:r>
              <a:rPr lang="es-ES" b="1" dirty="0" smtClean="0"/>
              <a:t>Cuenta terminal</a:t>
            </a:r>
            <a:r>
              <a:rPr lang="es-ES" dirty="0" smtClean="0"/>
              <a:t>: </a:t>
            </a:r>
            <a:r>
              <a:rPr lang="es-ES" dirty="0"/>
              <a:t>El último estado en una secuencia de recuento antes de que se repita la </a:t>
            </a:r>
            <a:r>
              <a:rPr lang="es-ES" dirty="0" smtClean="0"/>
              <a:t>secuencia (por </a:t>
            </a:r>
            <a:r>
              <a:rPr lang="es-ES" dirty="0"/>
              <a:t>ejemplo, 1111 es el recuento de terminales de un contador </a:t>
            </a:r>
            <a:r>
              <a:rPr lang="es-ES" dirty="0" smtClean="0"/>
              <a:t>ASC binario </a:t>
            </a:r>
            <a:r>
              <a:rPr lang="es-ES" dirty="0"/>
              <a:t>de 4 bits; 0000 es el </a:t>
            </a:r>
            <a:r>
              <a:rPr lang="es-ES" dirty="0" smtClean="0"/>
              <a:t>final de </a:t>
            </a:r>
            <a:r>
              <a:rPr lang="es-ES" dirty="0"/>
              <a:t>un contador </a:t>
            </a:r>
            <a:r>
              <a:rPr lang="es-ES" dirty="0" smtClean="0"/>
              <a:t>DESC </a:t>
            </a:r>
            <a:r>
              <a:rPr lang="es-ES" dirty="0"/>
              <a:t>binario de 4 bits).</a:t>
            </a:r>
          </a:p>
          <a:p>
            <a:r>
              <a:rPr lang="es-ES" b="1" dirty="0" smtClean="0"/>
              <a:t>RCO (</a:t>
            </a:r>
            <a:r>
              <a:rPr lang="es-ES" b="1" dirty="0" err="1" smtClean="0"/>
              <a:t>Ripple</a:t>
            </a:r>
            <a:r>
              <a:rPr lang="es-ES" b="1" dirty="0" smtClean="0"/>
              <a:t> </a:t>
            </a:r>
            <a:r>
              <a:rPr lang="es-ES" b="1" dirty="0" err="1" smtClean="0"/>
              <a:t>Carr</a:t>
            </a:r>
            <a:r>
              <a:rPr lang="es-ES" b="1" dirty="0" smtClean="0"/>
              <a:t>/</a:t>
            </a:r>
            <a:r>
              <a:rPr lang="es-ES" b="1" dirty="0" err="1" smtClean="0"/>
              <a:t>Clock</a:t>
            </a:r>
            <a:r>
              <a:rPr lang="es-ES" b="1" dirty="0" smtClean="0"/>
              <a:t> </a:t>
            </a:r>
            <a:r>
              <a:rPr lang="es-ES" b="1" dirty="0" err="1" smtClean="0"/>
              <a:t>Out</a:t>
            </a:r>
            <a:r>
              <a:rPr lang="es-ES" b="1" dirty="0" smtClean="0"/>
              <a:t>)</a:t>
            </a:r>
            <a:r>
              <a:rPr lang="es-ES" dirty="0" smtClean="0"/>
              <a:t>: Una </a:t>
            </a:r>
            <a:r>
              <a:rPr lang="es-ES" dirty="0"/>
              <a:t>salida que produce un pulso</a:t>
            </a:r>
          </a:p>
          <a:p>
            <a:r>
              <a:rPr lang="es-ES" dirty="0"/>
              <a:t>con el mismo periodo que el reloj en el recuento de terminales.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511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512503"/>
            <a:ext cx="317182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8" y="1853248"/>
            <a:ext cx="6768317" cy="306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0" y="5188073"/>
            <a:ext cx="6577649" cy="1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síncrono con </a:t>
            </a:r>
            <a:r>
              <a:rPr lang="es-ES" dirty="0" err="1" smtClean="0"/>
              <a:t>reset</a:t>
            </a:r>
            <a:r>
              <a:rPr lang="es-ES" dirty="0" smtClean="0"/>
              <a:t> asíncrono y carga paralela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2" y="2860183"/>
            <a:ext cx="10639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Contador asíncrono con 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asíncrono y </a:t>
            </a:r>
          </a:p>
          <a:p>
            <a:pPr lvl="1"/>
            <a:r>
              <a:rPr lang="es-ES" dirty="0" smtClean="0"/>
              <a:t>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80" y="1778465"/>
            <a:ext cx="5685053" cy="495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4031239"/>
            <a:ext cx="4523281" cy="2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Cuentas Máxima y Mínima</a:t>
            </a:r>
          </a:p>
          <a:p>
            <a:pPr lvl="1"/>
            <a:r>
              <a:rPr lang="es-ES" dirty="0" smtClean="0"/>
              <a:t>Decodifica si ha llegado a la máxima cuenta o la mínima cuenta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37" y="3117955"/>
            <a:ext cx="6706477" cy="31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3237876"/>
            <a:ext cx="4686514" cy="3555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86" y="3802704"/>
            <a:ext cx="7216300" cy="2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Contadores de Carga paralela</a:t>
            </a:r>
          </a:p>
          <a:p>
            <a:pPr lvl="1"/>
            <a:r>
              <a:rPr lang="es-ES" dirty="0" smtClean="0"/>
              <a:t>Terminal </a:t>
            </a:r>
            <a:r>
              <a:rPr lang="es-ES" dirty="0" err="1" smtClean="0"/>
              <a:t>Count</a:t>
            </a:r>
            <a:r>
              <a:rPr lang="es-ES" dirty="0" smtClean="0"/>
              <a:t> y RCO (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carry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/ </a:t>
            </a:r>
            <a:r>
              <a:rPr lang="es-ES" dirty="0" err="1" smtClean="0"/>
              <a:t>ripple</a:t>
            </a:r>
            <a:r>
              <a:rPr lang="es-ES" dirty="0" smtClean="0"/>
              <a:t> </a:t>
            </a:r>
            <a:r>
              <a:rPr lang="es-ES" dirty="0" err="1" smtClean="0"/>
              <a:t>clock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RCO produce una salida cuando se ha llegado a un máximo o mínimo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3" y="3393583"/>
            <a:ext cx="5247181" cy="2029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0" y="3393583"/>
            <a:ext cx="6257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Entradas de Control: Contadores </a:t>
            </a:r>
            <a:r>
              <a:rPr lang="es-PA" dirty="0" err="1" smtClean="0"/>
              <a:t>Sinc</a:t>
            </a:r>
            <a:r>
              <a:rPr lang="es-PA" dirty="0" smtClean="0"/>
              <a:t>.-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Debajo se muestra un contador de 4 bits con </a:t>
            </a:r>
            <a:r>
              <a:rPr lang="es-ES" dirty="0" err="1" smtClean="0"/>
              <a:t>preset</a:t>
            </a:r>
            <a:r>
              <a:rPr lang="es-ES" dirty="0" smtClean="0"/>
              <a:t> y carga paralela además 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8" y="2676087"/>
            <a:ext cx="5895744" cy="29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3" y="2980923"/>
            <a:ext cx="5918332" cy="24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con </a:t>
            </a:r>
            <a:r>
              <a:rPr lang="es-PA" dirty="0" err="1" smtClean="0"/>
              <a:t>Preset</a:t>
            </a:r>
            <a:r>
              <a:rPr lang="es-PA" dirty="0" smtClean="0"/>
              <a:t> en VHDL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9" y="1724541"/>
            <a:ext cx="4613656" cy="504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48" y="2427565"/>
            <a:ext cx="628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/>
              <a:t>Registro de </a:t>
            </a:r>
            <a:r>
              <a:rPr lang="es-ES" b="1" dirty="0" smtClean="0"/>
              <a:t>desplazamiento: </a:t>
            </a:r>
            <a:r>
              <a:rPr lang="es-ES" dirty="0"/>
              <a:t>Un circuito secuencial síncrono que almacenará y moverá n bits.</a:t>
            </a:r>
          </a:p>
          <a:p>
            <a:r>
              <a:rPr lang="es-ES" dirty="0"/>
              <a:t>Datos, ya sea en serie o en paralelo, en n </a:t>
            </a:r>
            <a:r>
              <a:rPr lang="es-ES" dirty="0" err="1"/>
              <a:t>flip-flops</a:t>
            </a:r>
            <a:r>
              <a:rPr lang="es-ES" b="1" dirty="0"/>
              <a:t>.</a:t>
            </a:r>
          </a:p>
          <a:p>
            <a:r>
              <a:rPr lang="es-ES" b="1" dirty="0" err="1" smtClean="0"/>
              <a:t>RGn</a:t>
            </a:r>
            <a:r>
              <a:rPr lang="es-ES" dirty="0" smtClean="0"/>
              <a:t>: </a:t>
            </a:r>
            <a:r>
              <a:rPr lang="es-ES" dirty="0"/>
              <a:t>Abreviatura de un registro de desplazamiento de n bits (por ejemplo, SRG4 indica un desplazamiento de 4 </a:t>
            </a:r>
            <a:r>
              <a:rPr lang="es-ES" dirty="0" err="1" smtClean="0"/>
              <a:t>bitsregistro</a:t>
            </a:r>
            <a:r>
              <a:rPr lang="es-ES" dirty="0"/>
              <a:t>).</a:t>
            </a:r>
          </a:p>
          <a:p>
            <a:r>
              <a:rPr lang="es-ES" b="1" dirty="0"/>
              <a:t>Desplazamiento en </a:t>
            </a:r>
            <a:r>
              <a:rPr lang="es-ES" b="1" dirty="0" smtClean="0"/>
              <a:t>serie</a:t>
            </a:r>
            <a:r>
              <a:rPr lang="es-ES" dirty="0" smtClean="0"/>
              <a:t>: </a:t>
            </a:r>
            <a:r>
              <a:rPr lang="es-ES" dirty="0"/>
              <a:t>Movimiento de datos de un extremo de un registro de desplazamiento al otro en </a:t>
            </a:r>
            <a:r>
              <a:rPr lang="es-ES" dirty="0" smtClean="0"/>
              <a:t>una Frecuencia </a:t>
            </a:r>
            <a:r>
              <a:rPr lang="es-ES" dirty="0"/>
              <a:t>de un bit por pulso de reloj.</a:t>
            </a:r>
          </a:p>
          <a:p>
            <a:r>
              <a:rPr lang="es-ES" b="1" dirty="0"/>
              <a:t>Transferencia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Movimiento de datos en todos los </a:t>
            </a:r>
            <a:r>
              <a:rPr lang="es-ES" dirty="0" err="1"/>
              <a:t>flip-flops</a:t>
            </a:r>
            <a:r>
              <a:rPr lang="es-ES" dirty="0"/>
              <a:t> de un registro de desplazamiento en </a:t>
            </a:r>
            <a:r>
              <a:rPr lang="es-ES" dirty="0" smtClean="0"/>
              <a:t>el Mismo </a:t>
            </a:r>
            <a:r>
              <a:rPr lang="es-ES" dirty="0"/>
              <a:t>tiempo.</a:t>
            </a:r>
          </a:p>
          <a:p>
            <a:r>
              <a:rPr lang="es-ES" b="1" dirty="0" smtClean="0"/>
              <a:t>Rotación</a:t>
            </a:r>
            <a:r>
              <a:rPr lang="es-ES" dirty="0" smtClean="0"/>
              <a:t>: </a:t>
            </a:r>
            <a:r>
              <a:rPr lang="es-ES" dirty="0"/>
              <a:t>Desplazamiento en serie de datos con la (s) salida (s) del último </a:t>
            </a:r>
            <a:r>
              <a:rPr lang="es-ES" dirty="0" err="1"/>
              <a:t>flip-flop</a:t>
            </a:r>
            <a:r>
              <a:rPr lang="es-ES" dirty="0"/>
              <a:t> </a:t>
            </a:r>
            <a:r>
              <a:rPr lang="es-ES" dirty="0" smtClean="0"/>
              <a:t>conectado a </a:t>
            </a:r>
            <a:r>
              <a:rPr lang="es-ES" dirty="0"/>
              <a:t>la (s) entrada (s) síncrona (s) del primer </a:t>
            </a:r>
            <a:r>
              <a:rPr lang="es-ES" dirty="0" err="1"/>
              <a:t>flip-flop</a:t>
            </a:r>
            <a:r>
              <a:rPr lang="es-ES" dirty="0"/>
              <a:t>. El resultado es la circulación </a:t>
            </a:r>
            <a:r>
              <a:rPr lang="es-ES" dirty="0" smtClean="0"/>
              <a:t>continua. de </a:t>
            </a:r>
            <a:r>
              <a:rPr lang="es-ES" dirty="0"/>
              <a:t>los mismos datos.</a:t>
            </a:r>
          </a:p>
          <a:p>
            <a:r>
              <a:rPr lang="es-ES" b="1" dirty="0"/>
              <a:t>Desplazamiento a la </a:t>
            </a:r>
            <a:r>
              <a:rPr lang="es-ES" b="1" dirty="0" smtClean="0"/>
              <a:t>derecha</a:t>
            </a:r>
            <a:r>
              <a:rPr lang="es-ES" dirty="0" smtClean="0"/>
              <a:t>: </a:t>
            </a:r>
            <a:r>
              <a:rPr lang="es-ES" dirty="0"/>
              <a:t>Un movimiento de datos de izquierda a derecha en un registro de desplazamiento. </a:t>
            </a:r>
            <a:endParaRPr lang="es-ES" dirty="0" smtClean="0"/>
          </a:p>
          <a:p>
            <a:r>
              <a:rPr lang="es-ES" b="1" dirty="0" smtClean="0"/>
              <a:t>Desplazamiento </a:t>
            </a:r>
            <a:r>
              <a:rPr lang="es-ES" b="1" dirty="0"/>
              <a:t>a la </a:t>
            </a:r>
            <a:r>
              <a:rPr lang="es-ES" b="1" dirty="0" smtClean="0"/>
              <a:t>izquierda</a:t>
            </a:r>
            <a:r>
              <a:rPr lang="es-ES" dirty="0" smtClean="0"/>
              <a:t>: </a:t>
            </a:r>
            <a:r>
              <a:rPr lang="es-ES" dirty="0"/>
              <a:t>Un movimiento de datos de derecha a izquierda en un registro de desplazamiento. 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bidireccional</a:t>
            </a:r>
            <a:r>
              <a:rPr lang="es-ES" dirty="0" smtClean="0"/>
              <a:t>: </a:t>
            </a:r>
            <a:r>
              <a:rPr lang="es-ES" dirty="0"/>
              <a:t>Un registro de desplazamiento que puede desplazar en serie los bits hacia la izquierda o hacia la </a:t>
            </a:r>
            <a:r>
              <a:rPr lang="es-ES" dirty="0" smtClean="0"/>
              <a:t>derecha de </a:t>
            </a:r>
            <a:r>
              <a:rPr lang="es-ES" dirty="0"/>
              <a:t>acuerdo con el estado de una entrada de control de dirección.</a:t>
            </a:r>
          </a:p>
          <a:p>
            <a:r>
              <a:rPr lang="es-ES" b="1" dirty="0"/>
              <a:t>Registro de desplazamiento de carga </a:t>
            </a:r>
            <a:r>
              <a:rPr lang="es-ES" b="1" dirty="0" smtClean="0"/>
              <a:t>paralela</a:t>
            </a:r>
            <a:r>
              <a:rPr lang="es-ES" dirty="0" smtClean="0"/>
              <a:t>: </a:t>
            </a:r>
            <a:r>
              <a:rPr lang="es-ES" dirty="0"/>
              <a:t>Un registro de desplazamiento que puede </a:t>
            </a:r>
            <a:r>
              <a:rPr lang="es-ES" dirty="0" err="1"/>
              <a:t>preajustarse</a:t>
            </a:r>
            <a:r>
              <a:rPr lang="es-ES" dirty="0"/>
              <a:t> a cualquier valor </a:t>
            </a:r>
            <a:r>
              <a:rPr lang="es-ES" dirty="0" smtClean="0"/>
              <a:t>directamente cargando </a:t>
            </a:r>
            <a:r>
              <a:rPr lang="es-ES" dirty="0"/>
              <a:t>un número binario en sus chanclas internas.</a:t>
            </a:r>
          </a:p>
          <a:p>
            <a:r>
              <a:rPr lang="es-ES" b="1" dirty="0"/>
              <a:t>Registro de desplazamiento </a:t>
            </a:r>
            <a:r>
              <a:rPr lang="es-ES" b="1" dirty="0" smtClean="0"/>
              <a:t>universal</a:t>
            </a:r>
            <a:r>
              <a:rPr lang="es-ES" dirty="0" smtClean="0"/>
              <a:t>: Un </a:t>
            </a:r>
            <a:r>
              <a:rPr lang="es-ES" dirty="0"/>
              <a:t>registro de desplazamiento que puede funcionar con cualquier combinación </a:t>
            </a:r>
            <a:r>
              <a:rPr lang="es-ES" dirty="0" smtClean="0"/>
              <a:t>de entradas </a:t>
            </a:r>
            <a:r>
              <a:rPr lang="es-ES" dirty="0"/>
              <a:t>y salidas en serie y en paralelo (es decir, entrada en serie / salida en serie, entrada en serie / salida en </a:t>
            </a:r>
            <a:r>
              <a:rPr lang="es-ES" dirty="0" smtClean="0"/>
              <a:t>paralelo, entrada </a:t>
            </a:r>
            <a:r>
              <a:rPr lang="es-ES" dirty="0"/>
              <a:t>paralela / salida serial, entrada paralela / salida paralela). Un registro de desplazamiento universal es </a:t>
            </a:r>
            <a:r>
              <a:rPr lang="es-ES" dirty="0" smtClean="0"/>
              <a:t>también a </a:t>
            </a:r>
            <a:r>
              <a:rPr lang="es-ES" dirty="0"/>
              <a:t>menudo </a:t>
            </a:r>
            <a:r>
              <a:rPr lang="es-ES" dirty="0" smtClean="0"/>
              <a:t>bidireccional.</a:t>
            </a:r>
          </a:p>
        </p:txBody>
      </p:sp>
    </p:spTree>
    <p:extLst>
      <p:ext uri="{BB962C8B-B14F-4D97-AF65-F5344CB8AC3E}">
        <p14:creationId xmlns:p14="http://schemas.microsoft.com/office/powerpoint/2010/main" val="35456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                                                                                                Serial </a:t>
            </a:r>
            <a:r>
              <a:rPr lang="es-ES" dirty="0" err="1" smtClean="0"/>
              <a:t>Shifting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" y="2586532"/>
            <a:ext cx="3175339" cy="400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38" y="2961314"/>
            <a:ext cx="7337818" cy="24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11" y="1853248"/>
            <a:ext cx="6391132" cy="47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" y="1704319"/>
            <a:ext cx="718185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82" y="3095349"/>
            <a:ext cx="4879159" cy="22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 de 4 bits, corrimiento hacia la izquierda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1" y="2593483"/>
            <a:ext cx="9191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Left</a:t>
            </a:r>
            <a:endParaRPr lang="es-ES" dirty="0" smtClean="0"/>
          </a:p>
          <a:p>
            <a:pPr lvl="1"/>
            <a:r>
              <a:rPr lang="es-ES" dirty="0" err="1" smtClean="0"/>
              <a:t>Shift</a:t>
            </a:r>
            <a:r>
              <a:rPr lang="es-ES" dirty="0" smtClean="0"/>
              <a:t> </a:t>
            </a:r>
            <a:r>
              <a:rPr lang="es-ES" dirty="0" err="1" smtClean="0"/>
              <a:t>Right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3447" y="373976"/>
            <a:ext cx="5065231" cy="77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Registros de Desplazamiento - 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730" y="2052918"/>
            <a:ext cx="11088709" cy="4541065"/>
          </a:xfrm>
        </p:spPr>
        <p:txBody>
          <a:bodyPr>
            <a:normAutofit/>
          </a:bodyPr>
          <a:lstStyle/>
          <a:p>
            <a:r>
              <a:rPr lang="es-ES" dirty="0" smtClean="0"/>
              <a:t>Registro de corrimiento</a:t>
            </a:r>
          </a:p>
          <a:p>
            <a:r>
              <a:rPr lang="es-ES" dirty="0" smtClean="0"/>
              <a:t>Bidireccional</a:t>
            </a:r>
          </a:p>
          <a:p>
            <a:r>
              <a:rPr lang="es-ES" dirty="0" smtClean="0"/>
              <a:t>Con carga paralela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3216" y="1017065"/>
            <a:ext cx="4785896" cy="6612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" y="3825380"/>
            <a:ext cx="4525394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94" y="2102972"/>
            <a:ext cx="5513641" cy="454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" y="2309894"/>
            <a:ext cx="6002736" cy="19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Contadores de Anillo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1853248"/>
            <a:ext cx="5583616" cy="4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Contadores y Registros de Corrimiento</a:t>
            </a:r>
            <a:br>
              <a:rPr lang="es-PA" dirty="0" smtClean="0"/>
            </a:br>
            <a:r>
              <a:rPr lang="es-PA" dirty="0" smtClean="0"/>
              <a:t>- Contador de Johnson - 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3" y="1824311"/>
            <a:ext cx="5981352" cy="168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76" y="3820921"/>
            <a:ext cx="2613926" cy="255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8959" y="1823310"/>
            <a:ext cx="4529308" cy="4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8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43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44" y="2052918"/>
            <a:ext cx="11418849" cy="4195481"/>
          </a:xfrm>
        </p:spPr>
        <p:txBody>
          <a:bodyPr/>
          <a:lstStyle/>
          <a:p>
            <a:r>
              <a:rPr lang="en-US" dirty="0" err="1" smtClean="0"/>
              <a:t>Máquina</a:t>
            </a:r>
            <a:r>
              <a:rPr lang="en-US" dirty="0" smtClean="0"/>
              <a:t> de Estado:  Una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síncrona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que </a:t>
            </a:r>
            <a:r>
              <a:rPr lang="en-US" dirty="0" err="1" smtClean="0"/>
              <a:t>consiste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sección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combinacional</a:t>
            </a:r>
            <a:r>
              <a:rPr lang="en-US" dirty="0" smtClean="0"/>
              <a:t>, las </a:t>
            </a:r>
            <a:r>
              <a:rPr lang="en-US" dirty="0" err="1" smtClean="0"/>
              <a:t>salidas</a:t>
            </a:r>
            <a:r>
              <a:rPr lang="en-US" dirty="0" smtClean="0"/>
              <a:t> y flip-flops </a:t>
            </a:r>
            <a:r>
              <a:rPr lang="en-US" dirty="0" err="1" smtClean="0"/>
              <a:t>internos</a:t>
            </a:r>
            <a:r>
              <a:rPr lang="en-US" dirty="0" smtClean="0"/>
              <a:t> </a:t>
            </a:r>
            <a:r>
              <a:rPr lang="en-US" dirty="0" err="1" smtClean="0"/>
              <a:t>progresan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</a:t>
            </a:r>
            <a:r>
              <a:rPr lang="en-US" dirty="0" err="1" smtClean="0"/>
              <a:t>secuencias</a:t>
            </a:r>
            <a:r>
              <a:rPr lang="en-US" dirty="0" smtClean="0"/>
              <a:t> </a:t>
            </a:r>
            <a:r>
              <a:rPr lang="en-US" dirty="0" err="1" smtClean="0"/>
              <a:t>predecibles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correspondientes</a:t>
            </a:r>
            <a:r>
              <a:rPr lang="en-US" dirty="0" smtClean="0"/>
              <a:t> al </a:t>
            </a:r>
            <a:r>
              <a:rPr lang="en-US" dirty="0" err="1" smtClean="0"/>
              <a:t>reloj</a:t>
            </a:r>
            <a:r>
              <a:rPr lang="en-US" dirty="0" smtClean="0"/>
              <a:t> y </a:t>
            </a:r>
            <a:r>
              <a:rPr lang="en-US" dirty="0" err="1" smtClean="0"/>
              <a:t>señales</a:t>
            </a:r>
            <a:r>
              <a:rPr lang="en-US" dirty="0" smtClean="0"/>
              <a:t> de entrada.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Moore: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cuyas</a:t>
            </a:r>
            <a:r>
              <a:rPr lang="en-US" dirty="0" smtClean="0"/>
              <a:t> </a:t>
            </a:r>
            <a:r>
              <a:rPr lang="en-US" dirty="0" err="1" smtClean="0"/>
              <a:t>salidas</a:t>
            </a:r>
            <a:r>
              <a:rPr lang="en-US" dirty="0" smtClean="0"/>
              <a:t> son </a:t>
            </a:r>
            <a:r>
              <a:rPr lang="en-US" dirty="0" err="1" smtClean="0"/>
              <a:t>determinadas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de la </a:t>
            </a:r>
            <a:r>
              <a:rPr lang="en-US" dirty="0" err="1" smtClean="0"/>
              <a:t>máquna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Máquina</a:t>
            </a:r>
            <a:r>
              <a:rPr lang="en-US" dirty="0" smtClean="0"/>
              <a:t> de Mealy: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cuya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r>
              <a:rPr lang="en-US" dirty="0" smtClean="0"/>
              <a:t> y la </a:t>
            </a:r>
            <a:r>
              <a:rPr lang="en-US" dirty="0" err="1" smtClean="0"/>
              <a:t>combinacional</a:t>
            </a:r>
            <a:r>
              <a:rPr lang="en-US" dirty="0" smtClean="0"/>
              <a:t> de la </a:t>
            </a:r>
            <a:r>
              <a:rPr lang="en-US" dirty="0" err="1" smtClean="0"/>
              <a:t>lógica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r>
              <a:rPr lang="en-US" dirty="0" smtClean="0"/>
              <a:t>.</a:t>
            </a:r>
          </a:p>
          <a:p>
            <a:r>
              <a:rPr lang="en-US" dirty="0" smtClean="0"/>
              <a:t>Variables de Estado:  Las variables que </a:t>
            </a:r>
            <a:r>
              <a:rPr lang="en-US" dirty="0" err="1" smtClean="0"/>
              <a:t>mantienen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flip flop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determinan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</a:p>
          <a:p>
            <a:pPr lvl="1"/>
            <a:r>
              <a:rPr lang="en-US" dirty="0" smtClean="0"/>
              <a:t>no. de </a:t>
            </a:r>
            <a:r>
              <a:rPr lang="en-US" dirty="0" err="1" smtClean="0"/>
              <a:t>estados</a:t>
            </a:r>
            <a:r>
              <a:rPr lang="en-US" dirty="0" smtClean="0"/>
              <a:t> = no. de flip-flops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Registros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y </a:t>
            </a:r>
            <a:r>
              <a:rPr lang="en-US" dirty="0" err="1" smtClean="0"/>
              <a:t>contadores</a:t>
            </a:r>
            <a:r>
              <a:rPr lang="en-US" dirty="0" smtClean="0"/>
              <a:t> son </a:t>
            </a:r>
            <a:r>
              <a:rPr lang="en-US" dirty="0" err="1" smtClean="0"/>
              <a:t>ejemplos</a:t>
            </a:r>
            <a:r>
              <a:rPr lang="en-US" dirty="0" smtClean="0"/>
              <a:t> de </a:t>
            </a:r>
            <a:r>
              <a:rPr lang="en-US" dirty="0" err="1" smtClean="0"/>
              <a:t>máquna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consisten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Región</a:t>
            </a:r>
            <a:r>
              <a:rPr lang="en-US" dirty="0" smtClean="0"/>
              <a:t> de </a:t>
            </a:r>
            <a:r>
              <a:rPr lang="en-US" dirty="0" err="1" smtClean="0"/>
              <a:t>memoria</a:t>
            </a:r>
            <a:r>
              <a:rPr lang="en-US" dirty="0" smtClean="0"/>
              <a:t>:  </a:t>
            </a:r>
            <a:r>
              <a:rPr lang="en-US" dirty="0" err="1" smtClean="0"/>
              <a:t>representando</a:t>
            </a:r>
            <a:r>
              <a:rPr lang="en-US" dirty="0" smtClean="0"/>
              <a:t> 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err="1" smtClean="0"/>
              <a:t>Seccíón</a:t>
            </a:r>
            <a:r>
              <a:rPr lang="en-US" dirty="0" smtClean="0"/>
              <a:t> de control: </a:t>
            </a:r>
            <a:r>
              <a:rPr lang="en-US" dirty="0" err="1" smtClean="0"/>
              <a:t>determina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de la </a:t>
            </a:r>
            <a:r>
              <a:rPr lang="en-US" dirty="0" err="1" smtClean="0"/>
              <a:t>máquina</a:t>
            </a:r>
            <a:endParaRPr lang="en-US" dirty="0" smtClean="0"/>
          </a:p>
          <a:p>
            <a:r>
              <a:rPr lang="en-US" dirty="0" smtClean="0"/>
              <a:t> Se </a:t>
            </a:r>
            <a:r>
              <a:rPr lang="en-US" dirty="0" err="1" smtClean="0"/>
              <a:t>comunica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 entradas y </a:t>
            </a:r>
            <a:r>
              <a:rPr lang="en-US" dirty="0" err="1" smtClean="0"/>
              <a:t>líneas</a:t>
            </a:r>
            <a:r>
              <a:rPr lang="en-US" dirty="0" smtClean="0"/>
              <a:t> de commando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de: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actual de las entradas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r>
              <a:rPr lang="en-US" dirty="0" err="1" smtClean="0"/>
              <a:t>Máquinas</a:t>
            </a:r>
            <a:r>
              <a:rPr lang="en-US" dirty="0" smtClean="0"/>
              <a:t> de Estado:</a:t>
            </a:r>
          </a:p>
          <a:p>
            <a:pPr lvl="1"/>
            <a:r>
              <a:rPr lang="en-US" dirty="0" smtClean="0"/>
              <a:t>Moore</a:t>
            </a:r>
          </a:p>
          <a:p>
            <a:pPr lvl="1"/>
            <a:r>
              <a:rPr lang="en-US" dirty="0" smtClean="0"/>
              <a:t>Mealy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168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</a:t>
            </a:r>
            <a:endParaRPr lang="es-P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3024" y="1853248"/>
            <a:ext cx="11775688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/>
              <a:t>Máquina</a:t>
            </a:r>
            <a:r>
              <a:rPr lang="en-US" dirty="0" smtClean="0"/>
              <a:t> de Moore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actual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o no </a:t>
            </a:r>
            <a:r>
              <a:rPr lang="en-US" dirty="0" err="1" smtClean="0"/>
              <a:t>pasar</a:t>
            </a:r>
            <a:endParaRPr lang="en-US" dirty="0" smtClean="0"/>
          </a:p>
          <a:p>
            <a:pPr lvl="2"/>
            <a:r>
              <a:rPr lang="en-US" dirty="0" err="1" smtClean="0"/>
              <a:t>Directo</a:t>
            </a:r>
            <a:r>
              <a:rPr lang="en-US" dirty="0" smtClean="0"/>
              <a:t> de FF</a:t>
            </a:r>
          </a:p>
          <a:p>
            <a:pPr lvl="2"/>
            <a:r>
              <a:rPr lang="en-US" dirty="0" smtClean="0"/>
              <a:t>Ó </a:t>
            </a:r>
            <a:r>
              <a:rPr lang="en-US" dirty="0" err="1" smtClean="0"/>
              <a:t>luego</a:t>
            </a:r>
            <a:r>
              <a:rPr lang="en-US" dirty="0" smtClean="0"/>
              <a:t> de FF a </a:t>
            </a:r>
            <a:r>
              <a:rPr lang="en-US" dirty="0" err="1" smtClean="0"/>
              <a:t>cto</a:t>
            </a:r>
            <a:r>
              <a:rPr lang="en-US" dirty="0" smtClean="0"/>
              <a:t>. </a:t>
            </a:r>
            <a:r>
              <a:rPr lang="en-US" dirty="0" err="1" smtClean="0"/>
              <a:t>decodificador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err="1" smtClean="0"/>
              <a:t>Máquina</a:t>
            </a:r>
            <a:r>
              <a:rPr lang="en-US" dirty="0" smtClean="0"/>
              <a:t> de Mealy</a:t>
            </a:r>
          </a:p>
          <a:p>
            <a:pPr lvl="1"/>
            <a:r>
              <a:rPr lang="en-US" dirty="0" err="1" smtClean="0"/>
              <a:t>Depende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combinacional</a:t>
            </a:r>
            <a:r>
              <a:rPr lang="en-US" dirty="0" smtClean="0"/>
              <a:t> y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secuencial</a:t>
            </a:r>
            <a:endParaRPr lang="en-US" dirty="0" smtClean="0"/>
          </a:p>
          <a:p>
            <a:pPr lvl="1"/>
            <a:r>
              <a:rPr lang="en-US" dirty="0" err="1" smtClean="0"/>
              <a:t>Cambian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con el </a:t>
            </a:r>
            <a:r>
              <a:rPr lang="en-US" dirty="0" err="1" smtClean="0"/>
              <a:t>reloj</a:t>
            </a:r>
            <a:r>
              <a:rPr lang="en-US" dirty="0" smtClean="0"/>
              <a:t> (entrada)</a:t>
            </a:r>
          </a:p>
          <a:p>
            <a:pPr lvl="1"/>
            <a:r>
              <a:rPr lang="en-US" dirty="0" smtClean="0"/>
              <a:t>Son </a:t>
            </a:r>
            <a:r>
              <a:rPr lang="en-US" dirty="0" err="1" smtClean="0"/>
              <a:t>asincrónicos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endParaRPr lang="en-US" dirty="0" smtClean="0"/>
          </a:p>
        </p:txBody>
      </p:sp>
      <p:pic>
        <p:nvPicPr>
          <p:cNvPr id="2050" name="Picture 2" descr="http://www2.elo.utfsm.cl/~lsb/elo211/aplicaciones/katz/chapter8/chapter08.doc.anc2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4050823"/>
            <a:ext cx="4539955" cy="2668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http://www2.elo.utfsm.cl/~lsb/elo211/aplicaciones/katz/chapter8/chapter08.doc.anc2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02" y="1152983"/>
            <a:ext cx="4539955" cy="25472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01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640114"/>
            <a:ext cx="11292113" cy="4818744"/>
          </a:xfrm>
        </p:spPr>
        <p:txBody>
          <a:bodyPr/>
          <a:lstStyle/>
          <a:p>
            <a:r>
              <a:rPr lang="en-US" dirty="0" err="1" smtClean="0"/>
              <a:t>Burbuja</a:t>
            </a:r>
            <a:r>
              <a:rPr lang="en-US" dirty="0" smtClean="0"/>
              <a:t>:  Un </a:t>
            </a:r>
            <a:r>
              <a:rPr lang="en-US" dirty="0" err="1" smtClean="0"/>
              <a:t>círculo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diagraa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contiene</a:t>
            </a:r>
            <a:r>
              <a:rPr lang="en-US" dirty="0" smtClean="0"/>
              <a:t> el </a:t>
            </a:r>
            <a:r>
              <a:rPr lang="en-US" dirty="0" err="1" smtClean="0"/>
              <a:t>nombre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y </a:t>
            </a:r>
            <a:r>
              <a:rPr lang="en-US" dirty="0" err="1" smtClean="0"/>
              <a:t>su</a:t>
            </a:r>
            <a:r>
              <a:rPr lang="en-US" dirty="0" smtClean="0"/>
              <a:t> valor de </a:t>
            </a:r>
            <a:r>
              <a:rPr lang="en-US" dirty="0" err="1" smtClean="0"/>
              <a:t>estad</a:t>
            </a:r>
            <a:endParaRPr lang="en-US" dirty="0" smtClean="0"/>
          </a:p>
          <a:p>
            <a:r>
              <a:rPr lang="en-US" dirty="0" smtClean="0"/>
              <a:t>Similar a </a:t>
            </a:r>
            <a:r>
              <a:rPr lang="en-US" dirty="0" err="1" smtClean="0"/>
              <a:t>como</a:t>
            </a:r>
            <a:r>
              <a:rPr lang="en-US" dirty="0" smtClean="0"/>
              <a:t> se </a:t>
            </a:r>
            <a:r>
              <a:rPr lang="en-US" dirty="0" err="1" smtClean="0"/>
              <a:t>dibujaba</a:t>
            </a:r>
            <a:r>
              <a:rPr lang="en-US" dirty="0" smtClean="0"/>
              <a:t> el Contador </a:t>
            </a:r>
            <a:r>
              <a:rPr lang="en-US" dirty="0" err="1" smtClean="0"/>
              <a:t>síncrono</a:t>
            </a:r>
            <a:endParaRPr lang="en-US" dirty="0" smtClean="0"/>
          </a:p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representarlo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VHDL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diseñaremos</a:t>
            </a:r>
            <a:r>
              <a:rPr lang="en-US" dirty="0" smtClean="0"/>
              <a:t> un Contador de 3-bits gray</a:t>
            </a:r>
          </a:p>
          <a:p>
            <a:pPr lvl="1"/>
            <a:r>
              <a:rPr lang="en-US" dirty="0" err="1" smtClean="0"/>
              <a:t>Minimiza</a:t>
            </a:r>
            <a:r>
              <a:rPr lang="en-US" dirty="0" smtClean="0"/>
              <a:t> el error de 1-bit</a:t>
            </a:r>
          </a:p>
          <a:p>
            <a:pPr lvl="1"/>
            <a:r>
              <a:rPr lang="en-US" dirty="0" smtClean="0"/>
              <a:t>Shaft encoders</a:t>
            </a:r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quisieramos</a:t>
            </a:r>
            <a:r>
              <a:rPr lang="en-US" dirty="0" smtClean="0"/>
              <a:t> </a:t>
            </a:r>
            <a:r>
              <a:rPr lang="en-US" dirty="0" err="1" smtClean="0"/>
              <a:t>medir</a:t>
            </a:r>
            <a:r>
              <a:rPr lang="en-US" dirty="0" smtClean="0"/>
              <a:t> 1° =  2^8 &gt; Q &lt; 2^9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390"/>
          <a:stretch/>
        </p:blipFill>
        <p:spPr>
          <a:xfrm>
            <a:off x="8044769" y="1973943"/>
            <a:ext cx="1926545" cy="23865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00" y="3730171"/>
            <a:ext cx="2163440" cy="21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diagram</a:t>
            </a:r>
          </a:p>
          <a:p>
            <a:pPr lvl="1"/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posibles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presents,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entrada. 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presents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orden</a:t>
            </a:r>
            <a:r>
              <a:rPr lang="en-US" dirty="0" smtClean="0"/>
              <a:t> </a:t>
            </a:r>
            <a:r>
              <a:rPr lang="en-US" dirty="0" err="1" smtClean="0"/>
              <a:t>binario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para </a:t>
            </a:r>
            <a:r>
              <a:rPr lang="en-US" dirty="0" err="1" smtClean="0"/>
              <a:t>dterminar</a:t>
            </a:r>
            <a:r>
              <a:rPr lang="en-US" dirty="0" smtClean="0"/>
              <a:t> a 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elegirse</a:t>
            </a:r>
            <a:r>
              <a:rPr lang="en-US" dirty="0" smtClean="0"/>
              <a:t> para </a:t>
            </a:r>
            <a:r>
              <a:rPr lang="en-US" dirty="0" err="1" smtClean="0"/>
              <a:t>dar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</a:t>
            </a:r>
            <a:r>
              <a:rPr lang="en-US" dirty="0" err="1" smtClean="0"/>
              <a:t>Siguientes</a:t>
            </a:r>
            <a:r>
              <a:rPr lang="en-US" dirty="0" smtClean="0"/>
              <a:t> variable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de las entradas y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el valor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.  Las variables de </a:t>
            </a:r>
            <a:r>
              <a:rPr lang="en-US" dirty="0" err="1" smtClean="0"/>
              <a:t>salida</a:t>
            </a:r>
            <a:r>
              <a:rPr lang="en-US" dirty="0" smtClean="0"/>
              <a:t> son </a:t>
            </a:r>
            <a:r>
              <a:rPr lang="en-US" dirty="0" err="1" smtClean="0"/>
              <a:t>función</a:t>
            </a:r>
            <a:r>
              <a:rPr lang="en-US" dirty="0" smtClean="0"/>
              <a:t> del </a:t>
            </a:r>
            <a:r>
              <a:rPr lang="en-US" dirty="0" err="1" smtClean="0"/>
              <a:t>presente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y variable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encontrada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paso</a:t>
            </a:r>
            <a:r>
              <a:rPr lang="en-US" dirty="0" smtClean="0"/>
              <a:t> anterior para </a:t>
            </a:r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lógico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Contador gray de 3 bits</a:t>
            </a:r>
          </a:p>
          <a:p>
            <a:r>
              <a:rPr lang="en-US" dirty="0" err="1" smtClean="0"/>
              <a:t>Dibujar</a:t>
            </a:r>
            <a:r>
              <a:rPr lang="en-US" dirty="0" smtClean="0"/>
              <a:t> el diagram de </a:t>
            </a:r>
            <a:r>
              <a:rPr lang="en-US" dirty="0" err="1" smtClean="0"/>
              <a:t>estado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53" y="2206171"/>
            <a:ext cx="2289403" cy="22126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53" y="4455434"/>
            <a:ext cx="3044147" cy="23563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917" y="3610232"/>
            <a:ext cx="2526393" cy="32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 FFs para determiner el </a:t>
            </a:r>
            <a:r>
              <a:rPr lang="en-US" dirty="0" err="1" smtClean="0"/>
              <a:t>estado</a:t>
            </a:r>
            <a:r>
              <a:rPr lang="en-US" dirty="0" smtClean="0"/>
              <a:t> (actual-</a:t>
            </a:r>
            <a:r>
              <a:rPr lang="en-US" dirty="0" err="1" smtClean="0"/>
              <a:t>siguiente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Con FF </a:t>
            </a:r>
            <a:r>
              <a:rPr lang="en-US" dirty="0" err="1" smtClean="0"/>
              <a:t>tipo</a:t>
            </a:r>
            <a:r>
              <a:rPr lang="en-US" dirty="0" smtClean="0"/>
              <a:t> D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endParaRPr lang="en-US" dirty="0" smtClean="0"/>
          </a:p>
          <a:p>
            <a:pPr lvl="1"/>
            <a:r>
              <a:rPr lang="en-US" dirty="0" smtClean="0"/>
              <a:t>Q </a:t>
            </a:r>
            <a:r>
              <a:rPr lang="en-US" dirty="0" err="1" smtClean="0"/>
              <a:t>sigue</a:t>
            </a:r>
            <a:r>
              <a:rPr lang="en-US" dirty="0" smtClean="0"/>
              <a:t> a D</a:t>
            </a:r>
          </a:p>
          <a:p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mapas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1" y="2222909"/>
            <a:ext cx="3044147" cy="23563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8" y="2388054"/>
            <a:ext cx="2083481" cy="24698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10" y="2382628"/>
            <a:ext cx="1997075" cy="24752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866" y="2382628"/>
            <a:ext cx="2098677" cy="25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23140" y="175296"/>
            <a:ext cx="5015944" cy="78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 VHDL </a:t>
            </a:r>
            <a:r>
              <a:rPr lang="en-US" dirty="0" err="1" smtClean="0"/>
              <a:t>utilizamremos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r>
              <a:rPr lang="en-US" dirty="0" smtClean="0"/>
              <a:t> que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posibles</a:t>
            </a:r>
            <a:r>
              <a:rPr lang="en-US" dirty="0" smtClean="0"/>
              <a:t> dado un </a:t>
            </a:r>
            <a:r>
              <a:rPr lang="en-US" dirty="0" err="1" smtClean="0"/>
              <a:t>identificador</a:t>
            </a:r>
            <a:endParaRPr lang="en-US" dirty="0"/>
          </a:p>
          <a:p>
            <a:pPr lvl="1"/>
            <a:r>
              <a:rPr lang="en-US" dirty="0" smtClean="0"/>
              <a:t>Similar al CASE </a:t>
            </a:r>
            <a:r>
              <a:rPr lang="en-US" dirty="0" err="1" smtClean="0"/>
              <a:t>en</a:t>
            </a:r>
            <a:r>
              <a:rPr lang="en-US" dirty="0" smtClean="0"/>
              <a:t> C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03" y="1853248"/>
            <a:ext cx="6953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5" y="1783325"/>
            <a:ext cx="4899252" cy="49658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27" y="1783325"/>
            <a:ext cx="4548918" cy="49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</a:t>
            </a:r>
          </a:p>
          <a:p>
            <a:pPr lvl="1"/>
            <a:r>
              <a:rPr lang="en-US" dirty="0" err="1" smtClean="0"/>
              <a:t>Indicamos</a:t>
            </a:r>
            <a:r>
              <a:rPr lang="en-US" dirty="0" smtClean="0"/>
              <a:t> la </a:t>
            </a:r>
            <a:r>
              <a:rPr lang="en-US" dirty="0" err="1" smtClean="0"/>
              <a:t>transición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2"/>
            <a:r>
              <a:rPr lang="en-US" dirty="0" smtClean="0"/>
              <a:t>WHEN s0 =&gt; (state &lt;= s1);</a:t>
            </a:r>
          </a:p>
          <a:p>
            <a:pPr lvl="2"/>
            <a:r>
              <a:rPr lang="en-US" dirty="0" smtClean="0"/>
              <a:t>Se </a:t>
            </a:r>
            <a:r>
              <a:rPr lang="en-US" dirty="0" err="1" smtClean="0"/>
              <a:t>ejecutará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PROCESS la </a:t>
            </a:r>
            <a:r>
              <a:rPr lang="en-US" dirty="0" err="1" smtClean="0"/>
              <a:t>asignación</a:t>
            </a:r>
            <a:endParaRPr lang="en-US" dirty="0" smtClean="0"/>
          </a:p>
          <a:p>
            <a:pPr lvl="1"/>
            <a:r>
              <a:rPr lang="en-US" dirty="0" smtClean="0"/>
              <a:t>Note que state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uo</a:t>
            </a:r>
            <a:r>
              <a:rPr lang="en-US" dirty="0" smtClean="0"/>
              <a:t> de 8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endParaRPr lang="en-US" dirty="0" smtClean="0"/>
          </a:p>
          <a:p>
            <a:pPr lvl="2"/>
            <a:r>
              <a:rPr lang="en-US" dirty="0" smtClean="0"/>
              <a:t>BIT	BIT_VECTOR	STD_LOGIC	STD_LOGIC_VECTOR</a:t>
            </a:r>
          </a:p>
          <a:p>
            <a:pPr lvl="2"/>
            <a:r>
              <a:rPr lang="en-US" dirty="0" smtClean="0"/>
              <a:t>INTEGER, etc.</a:t>
            </a:r>
          </a:p>
          <a:p>
            <a:pPr lvl="1"/>
            <a:r>
              <a:rPr lang="en-US" dirty="0" smtClean="0"/>
              <a:t>STATE_TYPE </a:t>
            </a:r>
            <a:r>
              <a:rPr lang="en-US" dirty="0" err="1" smtClean="0"/>
              <a:t>es</a:t>
            </a:r>
            <a:r>
              <a:rPr lang="en-US" dirty="0" smtClean="0"/>
              <a:t> especial para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enumerados</a:t>
            </a:r>
            <a:endParaRPr lang="en-US" dirty="0" smtClean="0"/>
          </a:p>
          <a:p>
            <a:pPr lvl="2"/>
            <a:r>
              <a:rPr lang="en-US" dirty="0" smtClean="0"/>
              <a:t>TYPE DIRECTION IS (up, down, left, right);</a:t>
            </a:r>
          </a:p>
          <a:p>
            <a:pPr lvl="2"/>
            <a:r>
              <a:rPr lang="en-US" dirty="0" smtClean="0"/>
              <a:t>SIGNAL POSITION: DIRECTION;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71" y="1260946"/>
            <a:ext cx="2932159" cy="25315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71" y="3849347"/>
            <a:ext cx="2969160" cy="19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sin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727200"/>
            <a:ext cx="11713028" cy="4731658"/>
          </a:xfrm>
        </p:spPr>
        <p:txBody>
          <a:bodyPr/>
          <a:lstStyle/>
          <a:p>
            <a:r>
              <a:rPr lang="en-US" dirty="0" smtClean="0"/>
              <a:t>VHDL –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escribir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gray 3-bits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" y="2332263"/>
            <a:ext cx="4394765" cy="2617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92" y="2138094"/>
            <a:ext cx="3248822" cy="46186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602" y="5360133"/>
            <a:ext cx="3215141" cy="13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smtClean="0"/>
              <a:t>Entrada de control:  Una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direcciona</a:t>
            </a:r>
            <a:r>
              <a:rPr lang="en-US" dirty="0" smtClean="0"/>
              <a:t> de </a:t>
            </a:r>
            <a:r>
              <a:rPr lang="en-US" dirty="0" err="1" smtClean="0"/>
              <a:t>estad</a:t>
            </a:r>
            <a:r>
              <a:rPr lang="en-US" dirty="0" smtClean="0"/>
              <a:t> a </a:t>
            </a:r>
            <a:r>
              <a:rPr lang="en-US" dirty="0" err="1" smtClean="0"/>
              <a:t>estado</a:t>
            </a:r>
            <a:r>
              <a:rPr lang="en-US" dirty="0" smtClean="0"/>
              <a:t> la FSM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un </a:t>
            </a:r>
            <a:r>
              <a:rPr lang="en-US" dirty="0" err="1" smtClean="0"/>
              <a:t>estado</a:t>
            </a:r>
            <a:r>
              <a:rPr lang="en-US" dirty="0" smtClean="0"/>
              <a:t> que </a:t>
            </a:r>
            <a:r>
              <a:rPr lang="en-US" dirty="0" err="1" smtClean="0"/>
              <a:t>ocurre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condición</a:t>
            </a:r>
            <a:r>
              <a:rPr lang="en-US" dirty="0" smtClean="0"/>
              <a:t> </a:t>
            </a:r>
            <a:r>
              <a:rPr lang="en-US" dirty="0" err="1" smtClean="0"/>
              <a:t>específica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o </a:t>
            </a:r>
            <a:r>
              <a:rPr lang="en-US" dirty="0" err="1" smtClean="0"/>
              <a:t>más</a:t>
            </a:r>
            <a:r>
              <a:rPr lang="en-US" dirty="0" smtClean="0"/>
              <a:t> entradas de control</a:t>
            </a:r>
          </a:p>
          <a:p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r>
              <a:rPr lang="en-US" dirty="0" smtClean="0"/>
              <a:t>:  Una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estados</a:t>
            </a:r>
            <a:r>
              <a:rPr lang="en-US" dirty="0" smtClean="0"/>
              <a:t> de FSMs que </a:t>
            </a:r>
            <a:r>
              <a:rPr lang="en-US" dirty="0" err="1" smtClean="0"/>
              <a:t>ocurre</a:t>
            </a:r>
            <a:r>
              <a:rPr lang="en-US" dirty="0" smtClean="0"/>
              <a:t> a </a:t>
            </a:r>
            <a:r>
              <a:rPr lang="en-US" dirty="0" err="1" smtClean="0"/>
              <a:t>pesar</a:t>
            </a:r>
            <a:r>
              <a:rPr lang="en-US" dirty="0" smtClean="0"/>
              <a:t> del </a:t>
            </a:r>
            <a:r>
              <a:rPr lang="en-US" dirty="0" err="1" smtClean="0"/>
              <a:t>estado</a:t>
            </a:r>
            <a:r>
              <a:rPr lang="en-US" dirty="0" smtClean="0"/>
              <a:t> de </a:t>
            </a:r>
            <a:r>
              <a:rPr lang="en-US" dirty="0" err="1" smtClean="0"/>
              <a:t>cualquiera</a:t>
            </a:r>
            <a:r>
              <a:rPr lang="en-US" dirty="0" smtClean="0"/>
              <a:t> de </a:t>
            </a:r>
            <a:r>
              <a:rPr lang="en-US" dirty="0" err="1" smtClean="0"/>
              <a:t>sus</a:t>
            </a:r>
            <a:r>
              <a:rPr lang="en-US" dirty="0" smtClean="0"/>
              <a:t> entradas.</a:t>
            </a:r>
          </a:p>
          <a:p>
            <a:endParaRPr lang="en-US" dirty="0"/>
          </a:p>
          <a:p>
            <a:r>
              <a:rPr lang="en-US" dirty="0" smtClean="0"/>
              <a:t>Las </a:t>
            </a:r>
            <a:r>
              <a:rPr lang="en-US" dirty="0" err="1" smtClean="0"/>
              <a:t>salidas</a:t>
            </a:r>
            <a:r>
              <a:rPr lang="en-US" dirty="0" smtClean="0"/>
              <a:t> de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máquinas</a:t>
            </a:r>
            <a:r>
              <a:rPr lang="en-US" dirty="0" smtClean="0"/>
              <a:t> no </a:t>
            </a:r>
            <a:r>
              <a:rPr lang="en-US" dirty="0" err="1" smtClean="0"/>
              <a:t>necesariamente</a:t>
            </a:r>
            <a:r>
              <a:rPr lang="en-US" dirty="0" smtClean="0"/>
              <a:t> </a:t>
            </a:r>
            <a:r>
              <a:rPr lang="en-US" dirty="0" err="1" smtClean="0"/>
              <a:t>obedecen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flip flop</a:t>
            </a:r>
          </a:p>
          <a:p>
            <a:r>
              <a:rPr lang="en-US" dirty="0" err="1" smtClean="0"/>
              <a:t>Requiere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notación</a:t>
            </a:r>
            <a:r>
              <a:rPr lang="en-US" dirty="0" smtClean="0"/>
              <a:t> especial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para </a:t>
            </a:r>
            <a:r>
              <a:rPr lang="en-US" dirty="0" err="1" smtClean="0"/>
              <a:t>maquinas</a:t>
            </a:r>
            <a:r>
              <a:rPr lang="en-US" dirty="0" smtClean="0"/>
              <a:t> con control de entrada</a:t>
            </a:r>
          </a:p>
          <a:p>
            <a:r>
              <a:rPr lang="en-US" dirty="0" smtClean="0"/>
              <a:t>Start/0	continue/1</a:t>
            </a:r>
          </a:p>
          <a:p>
            <a:pPr lvl="1"/>
            <a:r>
              <a:rPr lang="en-US" dirty="0" smtClean="0"/>
              <a:t>Variable/valor</a:t>
            </a:r>
          </a:p>
          <a:p>
            <a:pPr lvl="1"/>
            <a:r>
              <a:rPr lang="en-US" dirty="0" err="1" smtClean="0"/>
              <a:t>Transiciones</a:t>
            </a:r>
            <a:r>
              <a:rPr lang="en-US" dirty="0" smtClean="0"/>
              <a:t> </a:t>
            </a:r>
            <a:r>
              <a:rPr lang="en-US" dirty="0" err="1" smtClean="0"/>
              <a:t>condicionales</a:t>
            </a:r>
            <a:endParaRPr lang="en-US" dirty="0" smtClean="0"/>
          </a:p>
          <a:p>
            <a:r>
              <a:rPr lang="en-US" dirty="0" smtClean="0"/>
              <a:t>X/01</a:t>
            </a:r>
          </a:p>
          <a:p>
            <a:pPr lvl="1"/>
            <a:r>
              <a:rPr lang="en-US" dirty="0" err="1" smtClean="0"/>
              <a:t>Transición</a:t>
            </a:r>
            <a:r>
              <a:rPr lang="en-US" dirty="0" smtClean="0"/>
              <a:t> </a:t>
            </a:r>
            <a:r>
              <a:rPr lang="en-US" dirty="0" err="1" smtClean="0"/>
              <a:t>incondicional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228" y="2349438"/>
            <a:ext cx="4775200" cy="40230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172" y="3253778"/>
            <a:ext cx="3381828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Realiar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table 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err="1" smtClean="0"/>
              <a:t>Usar</a:t>
            </a:r>
            <a:r>
              <a:rPr lang="en-US" dirty="0" smtClean="0"/>
              <a:t> la table de </a:t>
            </a:r>
            <a:r>
              <a:rPr lang="en-US" dirty="0" err="1" smtClean="0"/>
              <a:t>excitación</a:t>
            </a:r>
            <a:r>
              <a:rPr lang="en-US" dirty="0" smtClean="0"/>
              <a:t> del flip flop </a:t>
            </a:r>
            <a:r>
              <a:rPr lang="en-US" dirty="0" err="1" smtClean="0"/>
              <a:t>síncronos</a:t>
            </a:r>
            <a:r>
              <a:rPr lang="en-US" dirty="0" smtClean="0"/>
              <a:t> para </a:t>
            </a:r>
            <a:r>
              <a:rPr lang="en-US" dirty="0" err="1" smtClean="0"/>
              <a:t>determinar</a:t>
            </a:r>
            <a:r>
              <a:rPr lang="en-US" dirty="0" smtClean="0"/>
              <a:t> el valor </a:t>
            </a:r>
            <a:r>
              <a:rPr lang="en-US" dirty="0" err="1" smtClean="0"/>
              <a:t>presente</a:t>
            </a:r>
            <a:r>
              <a:rPr lang="en-US" dirty="0" smtClean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pPr lvl="1"/>
            <a:r>
              <a:rPr lang="en-US" dirty="0" err="1" smtClean="0"/>
              <a:t>Escribir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presente</a:t>
            </a:r>
            <a:r>
              <a:rPr lang="en-US" dirty="0" smtClean="0"/>
              <a:t> y </a:t>
            </a:r>
            <a:r>
              <a:rPr lang="en-US" dirty="0" err="1" smtClean="0"/>
              <a:t>combinación</a:t>
            </a:r>
            <a:r>
              <a:rPr lang="en-US" dirty="0" smtClean="0"/>
              <a:t> de entrada</a:t>
            </a:r>
          </a:p>
          <a:p>
            <a:pPr lvl="1"/>
            <a:r>
              <a:rPr lang="en-US" dirty="0" err="1" smtClean="0"/>
              <a:t>Simplificar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</a:t>
            </a:r>
            <a:r>
              <a:rPr lang="en-US" dirty="0" err="1" smtClean="0"/>
              <a:t>booleana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y entrada </a:t>
            </a:r>
            <a:r>
              <a:rPr lang="en-US" dirty="0" err="1" smtClean="0"/>
              <a:t>síncrona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clásico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con control de Entradas</a:t>
            </a:r>
          </a:p>
          <a:p>
            <a:pPr lvl="1"/>
            <a:r>
              <a:rPr lang="en-US" dirty="0" err="1" smtClean="0"/>
              <a:t>Definir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:  </a:t>
            </a:r>
          </a:p>
          <a:p>
            <a:pPr lvl="2"/>
            <a:r>
              <a:rPr lang="en-US" dirty="0" smtClean="0"/>
              <a:t>Dos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entrada.  </a:t>
            </a:r>
            <a:r>
              <a:rPr lang="en-US" dirty="0" err="1" smtClean="0"/>
              <a:t>Realizaremos</a:t>
            </a:r>
            <a:r>
              <a:rPr lang="en-US" dirty="0" smtClean="0"/>
              <a:t> con FF JK</a:t>
            </a:r>
            <a:endParaRPr lang="en-US" dirty="0"/>
          </a:p>
          <a:p>
            <a:pPr lvl="1"/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19" y="3568019"/>
            <a:ext cx="33432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Realiar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r>
              <a:rPr lang="en-US" dirty="0" smtClean="0"/>
              <a:t>Solo hay dos </a:t>
            </a:r>
            <a:r>
              <a:rPr lang="en-US" dirty="0" err="1" smtClean="0"/>
              <a:t>estados</a:t>
            </a:r>
            <a:r>
              <a:rPr lang="en-US" dirty="0" smtClean="0"/>
              <a:t> (start, continue),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eso</a:t>
            </a:r>
            <a:r>
              <a:rPr lang="en-US" dirty="0" smtClean="0"/>
              <a:t> </a:t>
            </a:r>
            <a:r>
              <a:rPr lang="en-US" dirty="0" err="1" smtClean="0"/>
              <a:t>requerimos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sola variable de </a:t>
            </a:r>
            <a:r>
              <a:rPr lang="en-US" dirty="0" err="1" smtClean="0"/>
              <a:t>estado</a:t>
            </a:r>
            <a:endParaRPr lang="en-US" dirty="0" smtClean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la variable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0 o 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264" y="3046151"/>
            <a:ext cx="3615550" cy="31211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1429044" y="3526427"/>
            <a:ext cx="4518433" cy="21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Usar</a:t>
            </a:r>
            <a:r>
              <a:rPr lang="en-US" dirty="0"/>
              <a:t> la table de </a:t>
            </a:r>
            <a:r>
              <a:rPr lang="en-US" dirty="0" err="1"/>
              <a:t>excitación</a:t>
            </a:r>
            <a:r>
              <a:rPr lang="en-US" dirty="0"/>
              <a:t> del flip flop </a:t>
            </a:r>
            <a:r>
              <a:rPr lang="en-US" dirty="0" err="1"/>
              <a:t>síncronos</a:t>
            </a:r>
            <a:r>
              <a:rPr lang="en-US" dirty="0"/>
              <a:t> para </a:t>
            </a:r>
            <a:r>
              <a:rPr lang="en-US" dirty="0" err="1"/>
              <a:t>determinar</a:t>
            </a:r>
            <a:r>
              <a:rPr lang="en-US" dirty="0"/>
              <a:t> el valor </a:t>
            </a:r>
            <a:r>
              <a:rPr lang="en-US" dirty="0" err="1"/>
              <a:t>presente</a:t>
            </a:r>
            <a:r>
              <a:rPr lang="en-US" dirty="0"/>
              <a:t> y el </a:t>
            </a:r>
            <a:r>
              <a:rPr lang="en-US" dirty="0" err="1" smtClean="0"/>
              <a:t>siguiente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97" y="2813594"/>
            <a:ext cx="2774240" cy="23948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13222"/>
          <a:stretch/>
        </p:blipFill>
        <p:spPr>
          <a:xfrm>
            <a:off x="925189" y="2813594"/>
            <a:ext cx="4518433" cy="2160564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22" y="2813594"/>
            <a:ext cx="2733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/>
              <a:t>Escribir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salida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y </a:t>
            </a:r>
            <a:r>
              <a:rPr lang="en-US" dirty="0" err="1"/>
              <a:t>combinación</a:t>
            </a:r>
            <a:r>
              <a:rPr lang="en-US" dirty="0"/>
              <a:t> de entrada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Dibujar</a:t>
            </a:r>
            <a:r>
              <a:rPr lang="en-US" dirty="0" smtClean="0"/>
              <a:t> el </a:t>
            </a:r>
            <a:r>
              <a:rPr lang="en-US" dirty="0" err="1" smtClean="0"/>
              <a:t>circuito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13222"/>
          <a:stretch/>
        </p:blipFill>
        <p:spPr>
          <a:xfrm>
            <a:off x="646110" y="2334623"/>
            <a:ext cx="4518433" cy="216056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08" y="2533581"/>
            <a:ext cx="4452845" cy="19616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48" y="4737068"/>
            <a:ext cx="6880452" cy="20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err="1" smtClean="0"/>
              <a:t>Simulación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Los FF no </a:t>
            </a:r>
            <a:r>
              <a:rPr lang="en-US" dirty="0" err="1" smtClean="0"/>
              <a:t>poseen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sincronización</a:t>
            </a:r>
            <a:r>
              <a:rPr lang="en-US" dirty="0" smtClean="0"/>
              <a:t> de </a:t>
            </a:r>
            <a:r>
              <a:rPr lang="en-US" dirty="0" err="1" smtClean="0"/>
              <a:t>salidas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lo </a:t>
            </a:r>
            <a:r>
              <a:rPr lang="en-US" dirty="0" err="1" smtClean="0"/>
              <a:t>hubiese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poner</a:t>
            </a:r>
            <a:r>
              <a:rPr lang="en-US" dirty="0" smtClean="0"/>
              <a:t> a la </a:t>
            </a:r>
            <a:r>
              <a:rPr lang="en-US" dirty="0" err="1" smtClean="0"/>
              <a:t>salida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 FF D </a:t>
            </a:r>
            <a:r>
              <a:rPr lang="en-US" dirty="0" err="1" smtClean="0"/>
              <a:t>sincronizados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reloj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1" y="1237205"/>
            <a:ext cx="4731656" cy="18873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100286"/>
            <a:ext cx="7022894" cy="25472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53" y="4100286"/>
            <a:ext cx="4756831" cy="14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920597"/>
            <a:ext cx="5457372" cy="30447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220" y="1206264"/>
            <a:ext cx="6265636" cy="5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Máquinas de Estado con Control de Entrada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785600" cy="4794295"/>
          </a:xfrm>
        </p:spPr>
        <p:txBody>
          <a:bodyPr>
            <a:normAutofit/>
          </a:bodyPr>
          <a:lstStyle/>
          <a:p>
            <a:r>
              <a:rPr lang="en-US" dirty="0" smtClean="0"/>
              <a:t>VHDL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" y="2278720"/>
            <a:ext cx="5923571" cy="23223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36" y="2283256"/>
            <a:ext cx="5913148" cy="23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Contacto</a:t>
            </a:r>
            <a:r>
              <a:rPr lang="en-US" dirty="0" smtClean="0"/>
              <a:t> de Forma A:  Un </a:t>
            </a:r>
            <a:r>
              <a:rPr lang="en-US" dirty="0" err="1" smtClean="0"/>
              <a:t>contacto</a:t>
            </a:r>
            <a:r>
              <a:rPr lang="en-US" dirty="0" smtClean="0"/>
              <a:t> NO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abierto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err="1" smtClean="0"/>
              <a:t>Contacto</a:t>
            </a:r>
            <a:r>
              <a:rPr lang="en-US" dirty="0" smtClean="0"/>
              <a:t> de Forma B:  Un </a:t>
            </a:r>
            <a:r>
              <a:rPr lang="en-US" dirty="0" err="1" smtClean="0"/>
              <a:t>contacto</a:t>
            </a:r>
            <a:r>
              <a:rPr lang="en-US" dirty="0" smtClean="0"/>
              <a:t> NC (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cerrado</a:t>
            </a:r>
            <a:r>
              <a:rPr lang="en-US" dirty="0" smtClean="0"/>
              <a:t>) </a:t>
            </a:r>
            <a:r>
              <a:rPr lang="en-US" dirty="0" err="1" smtClean="0"/>
              <a:t>en</a:t>
            </a:r>
            <a:r>
              <a:rPr lang="en-US" dirty="0" smtClean="0"/>
              <a:t> un switch o relay</a:t>
            </a:r>
          </a:p>
          <a:p>
            <a:r>
              <a:rPr lang="en-US" dirty="0" smtClean="0"/>
              <a:t>Contactor de Forma C:  Un par de </a:t>
            </a:r>
            <a:r>
              <a:rPr lang="en-US" dirty="0" err="1" smtClean="0"/>
              <a:t>contactos</a:t>
            </a:r>
            <a:r>
              <a:rPr lang="en-US" dirty="0" smtClean="0"/>
              <a:t>, </a:t>
            </a:r>
            <a:r>
              <a:rPr lang="en-US" dirty="0" err="1" smtClean="0"/>
              <a:t>uno</a:t>
            </a:r>
            <a:r>
              <a:rPr lang="en-US" dirty="0" smtClean="0"/>
              <a:t> NO y </a:t>
            </a:r>
            <a:r>
              <a:rPr lang="en-US" dirty="0" err="1" smtClean="0"/>
              <a:t>otro</a:t>
            </a:r>
            <a:r>
              <a:rPr lang="en-US" dirty="0" smtClean="0"/>
              <a:t> NC que </a:t>
            </a:r>
            <a:r>
              <a:rPr lang="en-US" dirty="0" err="1" smtClean="0"/>
              <a:t>operan</a:t>
            </a:r>
            <a:r>
              <a:rPr lang="en-US" dirty="0" smtClean="0"/>
              <a:t> de </a:t>
            </a:r>
            <a:r>
              <a:rPr lang="en-US" dirty="0" err="1" smtClean="0"/>
              <a:t>acción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relay o PLC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Elimninador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con NAND</a:t>
            </a:r>
          </a:p>
          <a:p>
            <a:pPr lvl="1"/>
            <a:r>
              <a:rPr lang="en-US" dirty="0" err="1" smtClean="0"/>
              <a:t>Contacto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forma = ____?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34" y="3395640"/>
            <a:ext cx="3962273" cy="22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la entrada de </a:t>
            </a:r>
            <a:r>
              <a:rPr lang="en-US" dirty="0" err="1" smtClean="0"/>
              <a:t>shift_in</a:t>
            </a:r>
            <a:r>
              <a:rPr lang="en-US" dirty="0" smtClean="0"/>
              <a:t> y </a:t>
            </a:r>
            <a:r>
              <a:rPr lang="en-US" dirty="0" err="1" smtClean="0"/>
              <a:t>shift_out</a:t>
            </a:r>
            <a:r>
              <a:rPr lang="en-US" dirty="0" smtClean="0"/>
              <a:t> son </a:t>
            </a:r>
            <a:r>
              <a:rPr lang="en-US" dirty="0" err="1" smtClean="0"/>
              <a:t>diferentes</a:t>
            </a:r>
            <a:r>
              <a:rPr lang="en-US" dirty="0" smtClean="0"/>
              <a:t> se </a:t>
            </a:r>
            <a:r>
              <a:rPr lang="en-US" dirty="0" err="1" smtClean="0"/>
              <a:t>ingresa</a:t>
            </a:r>
            <a:r>
              <a:rPr lang="en-US" dirty="0" smtClean="0"/>
              <a:t>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err="1" smtClean="0"/>
              <a:t>Cuando</a:t>
            </a:r>
            <a:r>
              <a:rPr lang="en-US" dirty="0" smtClean="0"/>
              <a:t> son </a:t>
            </a:r>
            <a:r>
              <a:rPr lang="en-US" dirty="0" err="1" smtClean="0"/>
              <a:t>iguales</a:t>
            </a:r>
            <a:r>
              <a:rPr lang="en-US" dirty="0" smtClean="0"/>
              <a:t> se </a:t>
            </a:r>
            <a:r>
              <a:rPr lang="en-US" dirty="0" err="1" smtClean="0"/>
              <a:t>hace</a:t>
            </a:r>
            <a:r>
              <a:rPr lang="en-US" dirty="0" smtClean="0"/>
              <a:t> la </a:t>
            </a:r>
            <a:r>
              <a:rPr lang="en-US" dirty="0" err="1" smtClean="0"/>
              <a:t>carga</a:t>
            </a:r>
            <a:r>
              <a:rPr lang="en-US" dirty="0" smtClean="0"/>
              <a:t> de 1111 al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dividida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2^4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1" y="3605643"/>
            <a:ext cx="6422777" cy="18517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3605643"/>
            <a:ext cx="5148507" cy="19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267"/>
            <a:ext cx="4820394" cy="2221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94" y="2278267"/>
            <a:ext cx="3924300" cy="3648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245" y="2278267"/>
            <a:ext cx="3483755" cy="24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r>
              <a:rPr lang="en-US" dirty="0" smtClean="0"/>
              <a:t> 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corrimiento</a:t>
            </a:r>
            <a:r>
              <a:rPr lang="en-US" dirty="0" smtClean="0"/>
              <a:t> de 4-bits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366509"/>
            <a:ext cx="5283200" cy="17162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4650468"/>
            <a:ext cx="6723859" cy="22075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14" y="2375888"/>
            <a:ext cx="6605365" cy="21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de un </a:t>
            </a:r>
            <a:r>
              <a:rPr lang="en-US" dirty="0" err="1" smtClean="0"/>
              <a:t>decodificador</a:t>
            </a:r>
            <a:r>
              <a:rPr lang="en-US" dirty="0" smtClean="0"/>
              <a:t> de BCD-7seg con el </a:t>
            </a:r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debouncer</a:t>
            </a:r>
            <a:r>
              <a:rPr lang="en-US" dirty="0" smtClean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09114" y="1757136"/>
            <a:ext cx="4276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03" y="2409371"/>
            <a:ext cx="2801315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Eliminador de Rebotes para un NO </a:t>
            </a:r>
            <a:r>
              <a:rPr lang="es-PA" dirty="0" err="1" smtClean="0"/>
              <a:t>pushbutton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53248"/>
            <a:ext cx="11858172" cy="4837838"/>
          </a:xfr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del </a:t>
            </a:r>
            <a:r>
              <a:rPr lang="en-US" dirty="0" err="1" smtClean="0"/>
              <a:t>eliminador</a:t>
            </a:r>
            <a:r>
              <a:rPr lang="en-US" dirty="0" smtClean="0"/>
              <a:t> de </a:t>
            </a:r>
            <a:r>
              <a:rPr lang="en-US" dirty="0" err="1" smtClean="0"/>
              <a:t>rebotes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10733"/>
            <a:ext cx="5143500" cy="3371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86" y="1222988"/>
            <a:ext cx="4572000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4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Observamos</a:t>
            </a:r>
            <a:r>
              <a:rPr lang="en-US" dirty="0" smtClean="0"/>
              <a:t> con </a:t>
            </a:r>
            <a:r>
              <a:rPr lang="en-US" dirty="0" err="1" smtClean="0"/>
              <a:t>anterioridad</a:t>
            </a:r>
            <a:r>
              <a:rPr lang="en-US" dirty="0" smtClean="0"/>
              <a:t> </a:t>
            </a:r>
            <a:r>
              <a:rPr lang="en-US" dirty="0" err="1" smtClean="0"/>
              <a:t>contadores</a:t>
            </a:r>
            <a:r>
              <a:rPr lang="en-US" dirty="0" smtClean="0"/>
              <a:t> que no </a:t>
            </a:r>
            <a:r>
              <a:rPr lang="en-US" dirty="0" err="1" smtClean="0"/>
              <a:t>seguian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modulo de </a:t>
            </a:r>
            <a:r>
              <a:rPr lang="en-US" dirty="0" err="1" smtClean="0"/>
              <a:t>cuenta</a:t>
            </a:r>
            <a:r>
              <a:rPr lang="en-US" dirty="0" smtClean="0"/>
              <a:t> </a:t>
            </a:r>
            <a:r>
              <a:rPr lang="en-US" dirty="0" err="1" smtClean="0"/>
              <a:t>máximo</a:t>
            </a:r>
            <a:endParaRPr lang="en-US" dirty="0" smtClean="0"/>
          </a:p>
          <a:p>
            <a:pPr lvl="1"/>
            <a:r>
              <a:rPr lang="en-US" dirty="0" err="1" smtClean="0"/>
              <a:t>Ejemplo</a:t>
            </a:r>
            <a:r>
              <a:rPr lang="en-US" dirty="0" smtClean="0"/>
              <a:t>, un modulo 10 que use solo 6 </a:t>
            </a:r>
            <a:r>
              <a:rPr lang="en-US" dirty="0" err="1" smtClean="0"/>
              <a:t>estados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02" y="2245571"/>
            <a:ext cx="4675188" cy="44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Redibujar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no </a:t>
            </a:r>
            <a:r>
              <a:rPr lang="en-US" dirty="0" err="1" smtClean="0"/>
              <a:t>usados</a:t>
            </a:r>
            <a:endParaRPr lang="en-US" dirty="0" smtClean="0"/>
          </a:p>
          <a:p>
            <a:pPr lvl="1"/>
            <a:r>
              <a:rPr lang="en-US" dirty="0" err="1" smtClean="0"/>
              <a:t>Enviarlos</a:t>
            </a:r>
            <a:r>
              <a:rPr lang="en-US" dirty="0" smtClean="0"/>
              <a:t> al </a:t>
            </a:r>
            <a:r>
              <a:rPr lang="en-US" dirty="0" err="1" smtClean="0"/>
              <a:t>estado</a:t>
            </a:r>
            <a:r>
              <a:rPr lang="en-US" dirty="0" smtClean="0"/>
              <a:t> “start”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293" y="2232275"/>
            <a:ext cx="5737678" cy="4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5" y="1348778"/>
            <a:ext cx="3882571" cy="54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del </a:t>
            </a:r>
            <a:r>
              <a:rPr lang="en-US" dirty="0" err="1" smtClean="0"/>
              <a:t>mapa</a:t>
            </a:r>
            <a:r>
              <a:rPr lang="en-US" dirty="0" smtClean="0"/>
              <a:t> K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2295071"/>
            <a:ext cx="7884380" cy="2509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01" y="4863435"/>
            <a:ext cx="2912155" cy="19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err="1" smtClean="0"/>
              <a:t>Simulación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6" y="2946528"/>
            <a:ext cx="6872289" cy="28970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21" y="2399238"/>
            <a:ext cx="4472665" cy="36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Estados no Utilizados en Máquina de Estados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1853248"/>
            <a:ext cx="11684000" cy="4808809"/>
          </a:xfrm>
        </p:spPr>
        <p:txBody>
          <a:bodyPr/>
          <a:lstStyle/>
          <a:p>
            <a:r>
              <a:rPr lang="en-US" dirty="0" smtClean="0"/>
              <a:t>VHDL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23632"/>
            <a:ext cx="4151086" cy="2634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87" y="2175512"/>
            <a:ext cx="3932879" cy="46824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967" y="2175511"/>
            <a:ext cx="4108034" cy="27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Un simple </a:t>
            </a:r>
            <a:r>
              <a:rPr lang="en-US" dirty="0" err="1" smtClean="0"/>
              <a:t>controlador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 se </a:t>
            </a:r>
            <a:r>
              <a:rPr lang="en-US" dirty="0" err="1" smtClean="0"/>
              <a:t>daría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siguiente</a:t>
            </a:r>
            <a:r>
              <a:rPr lang="en-US" dirty="0" smtClean="0"/>
              <a:t> diagram</a:t>
            </a:r>
          </a:p>
          <a:p>
            <a:pPr lvl="1"/>
            <a:r>
              <a:rPr lang="en-US" dirty="0" err="1" smtClean="0"/>
              <a:t>Salidas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NorteSurR</a:t>
            </a:r>
            <a:r>
              <a:rPr lang="en-US" dirty="0" smtClean="0"/>
              <a:t>, </a:t>
            </a:r>
            <a:r>
              <a:rPr lang="en-US" dirty="0" err="1" smtClean="0"/>
              <a:t>NorteSurY</a:t>
            </a:r>
            <a:r>
              <a:rPr lang="en-US" dirty="0" smtClean="0"/>
              <a:t>, </a:t>
            </a:r>
            <a:r>
              <a:rPr lang="en-US" dirty="0" err="1" smtClean="0"/>
              <a:t>NorteSurG</a:t>
            </a:r>
            <a:endParaRPr lang="en-US" dirty="0" smtClean="0"/>
          </a:p>
          <a:p>
            <a:pPr lvl="2"/>
            <a:r>
              <a:rPr lang="en-US" dirty="0" err="1" smtClean="0"/>
              <a:t>EsteOesteR</a:t>
            </a:r>
            <a:r>
              <a:rPr lang="en-US" dirty="0" smtClean="0"/>
              <a:t>, </a:t>
            </a:r>
            <a:r>
              <a:rPr lang="en-US" dirty="0" err="1" smtClean="0"/>
              <a:t>EsteOesteY</a:t>
            </a:r>
            <a:r>
              <a:rPr lang="en-US" dirty="0" smtClean="0"/>
              <a:t>, </a:t>
            </a:r>
            <a:r>
              <a:rPr lang="en-US" dirty="0" err="1" smtClean="0"/>
              <a:t>EsteOesteG</a:t>
            </a:r>
            <a:endParaRPr lang="en-US" dirty="0" smtClean="0"/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encenderá</a:t>
            </a:r>
            <a:r>
              <a:rPr lang="en-US" dirty="0" smtClean="0"/>
              <a:t> las </a:t>
            </a:r>
            <a:r>
              <a:rPr lang="en-US" dirty="0" err="1" smtClean="0"/>
              <a:t>luces</a:t>
            </a:r>
            <a:r>
              <a:rPr lang="en-US" dirty="0" smtClean="0"/>
              <a:t> (0)</a:t>
            </a:r>
          </a:p>
          <a:p>
            <a:pPr lvl="1"/>
            <a:r>
              <a:rPr lang="en-US" dirty="0" smtClean="0"/>
              <a:t>Entrada:</a:t>
            </a:r>
          </a:p>
          <a:p>
            <a:pPr lvl="2"/>
            <a:r>
              <a:rPr lang="en-US" dirty="0" smtClean="0"/>
              <a:t>TIMER</a:t>
            </a:r>
          </a:p>
          <a:p>
            <a:pPr lvl="2"/>
            <a:r>
              <a:rPr lang="en-US" dirty="0" err="1" smtClean="0"/>
              <a:t>Cambiará</a:t>
            </a:r>
            <a:r>
              <a:rPr lang="en-US" dirty="0" smtClean="0"/>
              <a:t> de s0-&gt;s1 o de s2-&gt;s3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228" y="2017048"/>
            <a:ext cx="2964996" cy="39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facil</a:t>
            </a:r>
            <a:r>
              <a:rPr lang="en-US" dirty="0" smtClean="0"/>
              <a:t> </a:t>
            </a:r>
            <a:r>
              <a:rPr lang="en-US" dirty="0" err="1" smtClean="0"/>
              <a:t>visualización</a:t>
            </a:r>
            <a:r>
              <a:rPr lang="en-US" dirty="0" smtClean="0"/>
              <a:t> </a:t>
            </a:r>
            <a:r>
              <a:rPr lang="en-US" dirty="0" err="1" smtClean="0"/>
              <a:t>pasamos</a:t>
            </a:r>
            <a:r>
              <a:rPr lang="en-US" dirty="0" smtClean="0"/>
              <a:t> </a:t>
            </a:r>
            <a:r>
              <a:rPr lang="en-US" dirty="0" err="1" smtClean="0"/>
              <a:t>dividiendo</a:t>
            </a:r>
            <a:r>
              <a:rPr lang="en-US" dirty="0" smtClean="0"/>
              <a:t> el </a:t>
            </a:r>
            <a:r>
              <a:rPr lang="en-US" dirty="0" err="1" smtClean="0"/>
              <a:t>reloj</a:t>
            </a:r>
            <a:r>
              <a:rPr lang="en-US" dirty="0" smtClean="0"/>
              <a:t> de entrada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divisior</a:t>
            </a:r>
            <a:endParaRPr lang="en-US" dirty="0" smtClean="0"/>
          </a:p>
          <a:p>
            <a:pPr lvl="1"/>
            <a:r>
              <a:rPr lang="en-US" dirty="0" err="1" smtClean="0"/>
              <a:t>Rojo</a:t>
            </a:r>
            <a:r>
              <a:rPr lang="en-US" dirty="0" smtClean="0"/>
              <a:t> = 5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Verde = 4 </a:t>
            </a:r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pPr lvl="1"/>
            <a:r>
              <a:rPr lang="en-US" dirty="0" smtClean="0"/>
              <a:t>Amarillo = 1 </a:t>
            </a:r>
            <a:r>
              <a:rPr lang="en-US" dirty="0" err="1" smtClean="0"/>
              <a:t>ciclo</a:t>
            </a:r>
            <a:r>
              <a:rPr lang="en-US" dirty="0" smtClean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9" y="1912266"/>
            <a:ext cx="6314622" cy="41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(Contador modulo 5)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22" y="1935837"/>
            <a:ext cx="5433650" cy="36031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8" y="1935837"/>
            <a:ext cx="6428060" cy="30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Controlador de Tráfico de Luces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Visualización</a:t>
            </a:r>
            <a:r>
              <a:rPr lang="en-US" dirty="0" smtClean="0"/>
              <a:t> de la </a:t>
            </a:r>
            <a:r>
              <a:rPr lang="en-US" dirty="0" err="1" smtClean="0"/>
              <a:t>simulación</a:t>
            </a:r>
            <a:r>
              <a:rPr lang="en-US" dirty="0" smtClean="0"/>
              <a:t> de luz de </a:t>
            </a:r>
            <a:r>
              <a:rPr lang="en-US" dirty="0" err="1" smtClean="0"/>
              <a:t>tráfico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547" y="4005944"/>
            <a:ext cx="4161557" cy="27596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853248"/>
            <a:ext cx="7610964" cy="29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9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611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Continuo:  </a:t>
            </a:r>
            <a:r>
              <a:rPr lang="en-US" dirty="0" err="1" smtClean="0"/>
              <a:t>Conectadas</a:t>
            </a:r>
            <a:r>
              <a:rPr lang="en-US" dirty="0" smtClean="0"/>
              <a:t> </a:t>
            </a:r>
            <a:r>
              <a:rPr lang="en-US" dirty="0" err="1" smtClean="0"/>
              <a:t>suavemente</a:t>
            </a:r>
            <a:r>
              <a:rPr lang="en-US" dirty="0" smtClean="0"/>
              <a:t>.  Una </a:t>
            </a:r>
            <a:r>
              <a:rPr lang="en-US" dirty="0" err="1" smtClean="0"/>
              <a:t>serie</a:t>
            </a:r>
            <a:r>
              <a:rPr lang="en-US" dirty="0" smtClean="0"/>
              <a:t> consecutive de </a:t>
            </a:r>
            <a:r>
              <a:rPr lang="en-US" dirty="0" err="1" smtClean="0"/>
              <a:t>valores</a:t>
            </a:r>
            <a:r>
              <a:rPr lang="en-US" dirty="0" smtClean="0"/>
              <a:t> con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cambio</a:t>
            </a:r>
            <a:r>
              <a:rPr lang="en-US" dirty="0" smtClean="0"/>
              <a:t> no </a:t>
            </a:r>
            <a:r>
              <a:rPr lang="en-US" dirty="0" err="1" smtClean="0"/>
              <a:t>instantáneos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Discreto</a:t>
            </a:r>
            <a:r>
              <a:rPr lang="en-US" dirty="0" smtClean="0"/>
              <a:t>:  </a:t>
            </a:r>
            <a:r>
              <a:rPr lang="en-US" dirty="0" err="1" smtClean="0"/>
              <a:t>Separado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o </a:t>
            </a:r>
            <a:r>
              <a:rPr lang="en-US" dirty="0" err="1" smtClean="0"/>
              <a:t>piezas</a:t>
            </a:r>
            <a:r>
              <a:rPr lang="en-US" dirty="0" smtClean="0"/>
              <a:t>.  Una </a:t>
            </a:r>
            <a:r>
              <a:rPr lang="en-US" dirty="0" err="1" smtClean="0"/>
              <a:t>serie</a:t>
            </a:r>
            <a:r>
              <a:rPr lang="en-US" dirty="0" smtClean="0"/>
              <a:t> </a:t>
            </a:r>
            <a:r>
              <a:rPr lang="en-US" dirty="0" err="1" smtClean="0"/>
              <a:t>discontinua</a:t>
            </a:r>
            <a:r>
              <a:rPr lang="en-US" dirty="0" smtClean="0"/>
              <a:t> de </a:t>
            </a:r>
            <a:r>
              <a:rPr lang="en-US" dirty="0" err="1" smtClean="0"/>
              <a:t>valores</a:t>
            </a:r>
            <a:endParaRPr lang="en-US" dirty="0" smtClean="0"/>
          </a:p>
          <a:p>
            <a:r>
              <a:rPr lang="en-US" dirty="0" err="1" smtClean="0"/>
              <a:t>Analógico</a:t>
            </a:r>
            <a:r>
              <a:rPr lang="en-US" dirty="0" smtClean="0"/>
              <a:t>:  Una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física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temperature o </a:t>
            </a:r>
            <a:r>
              <a:rPr lang="en-US" dirty="0" err="1" smtClean="0"/>
              <a:t>velocidad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proporcional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 o </a:t>
            </a:r>
            <a:r>
              <a:rPr lang="en-US" dirty="0" err="1" smtClean="0"/>
              <a:t>corriente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Digital:  Una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representar</a:t>
            </a:r>
            <a:r>
              <a:rPr lang="en-US" dirty="0" smtClean="0"/>
              <a:t> la </a:t>
            </a:r>
            <a:r>
              <a:rPr lang="en-US" dirty="0" err="1" smtClean="0"/>
              <a:t>cantidad</a:t>
            </a:r>
            <a:r>
              <a:rPr lang="en-US" dirty="0" smtClean="0"/>
              <a:t> </a:t>
            </a:r>
            <a:r>
              <a:rPr lang="en-US" dirty="0" err="1" smtClean="0"/>
              <a:t>física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números</a:t>
            </a:r>
            <a:r>
              <a:rPr lang="en-US" dirty="0" smtClean="0"/>
              <a:t> binaries.  Una </a:t>
            </a:r>
            <a:r>
              <a:rPr lang="en-US" dirty="0" err="1" smtClean="0"/>
              <a:t>cantidad</a:t>
            </a:r>
            <a:r>
              <a:rPr lang="en-US" dirty="0" smtClean="0"/>
              <a:t> digital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discretos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 a Digital: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convierte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entrada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digital (</a:t>
            </a:r>
            <a:r>
              <a:rPr lang="en-US" dirty="0" err="1" smtClean="0"/>
              <a:t>llamado</a:t>
            </a:r>
            <a:r>
              <a:rPr lang="en-US" dirty="0" smtClean="0"/>
              <a:t> </a:t>
            </a:r>
            <a:r>
              <a:rPr lang="en-US" dirty="0" err="1" smtClean="0"/>
              <a:t>tambien</a:t>
            </a:r>
            <a:r>
              <a:rPr lang="en-US" dirty="0" smtClean="0"/>
              <a:t> ADC)</a:t>
            </a:r>
          </a:p>
          <a:p>
            <a:r>
              <a:rPr lang="en-US" dirty="0" err="1" smtClean="0"/>
              <a:t>Convertidor</a:t>
            </a:r>
            <a:r>
              <a:rPr lang="en-US" dirty="0" smtClean="0"/>
              <a:t> Digital a </a:t>
            </a:r>
            <a:r>
              <a:rPr lang="en-US" dirty="0" err="1" smtClean="0"/>
              <a:t>Analógico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convierte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digital de entrada 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o </a:t>
            </a:r>
            <a:r>
              <a:rPr lang="en-US" dirty="0" err="1" smtClean="0"/>
              <a:t>corriente</a:t>
            </a:r>
            <a:r>
              <a:rPr lang="en-US" dirty="0" smtClean="0"/>
              <a:t>. (</a:t>
            </a:r>
            <a:r>
              <a:rPr lang="en-US" dirty="0" err="1" smtClean="0"/>
              <a:t>llamado</a:t>
            </a:r>
            <a:r>
              <a:rPr lang="en-US" dirty="0" smtClean="0"/>
              <a:t> </a:t>
            </a:r>
            <a:r>
              <a:rPr lang="en-US" dirty="0" err="1" smtClean="0"/>
              <a:t>tambien</a:t>
            </a:r>
            <a:r>
              <a:rPr lang="en-US" dirty="0" smtClean="0"/>
              <a:t> DAC)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Muestra</a:t>
            </a:r>
            <a:r>
              <a:rPr lang="en-US" dirty="0" smtClean="0"/>
              <a:t>:  Una </a:t>
            </a:r>
            <a:r>
              <a:rPr lang="en-US" dirty="0" err="1" smtClean="0"/>
              <a:t>medición</a:t>
            </a:r>
            <a:r>
              <a:rPr lang="en-US" dirty="0" smtClean="0"/>
              <a:t> </a:t>
            </a:r>
            <a:r>
              <a:rPr lang="en-US" dirty="0" err="1" smtClean="0"/>
              <a:t>instantánea</a:t>
            </a:r>
            <a:r>
              <a:rPr lang="en-US" dirty="0" smtClean="0"/>
              <a:t> </a:t>
            </a:r>
            <a:r>
              <a:rPr lang="en-US" dirty="0" err="1" smtClean="0"/>
              <a:t>tomada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endParaRPr lang="en-US" dirty="0" smtClean="0"/>
          </a:p>
          <a:p>
            <a:r>
              <a:rPr lang="en-US" dirty="0" err="1" smtClean="0"/>
              <a:t>Período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: 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muestras</a:t>
            </a:r>
            <a:r>
              <a:rPr lang="en-US" dirty="0" smtClean="0"/>
              <a:t> </a:t>
            </a:r>
            <a:r>
              <a:rPr lang="en-US" dirty="0" err="1" smtClean="0"/>
              <a:t>tomadas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Quantización</a:t>
            </a:r>
            <a:r>
              <a:rPr lang="en-US" dirty="0" smtClean="0"/>
              <a:t>:  El </a:t>
            </a:r>
            <a:r>
              <a:rPr lang="en-US" dirty="0" err="1" smtClean="0"/>
              <a:t>número</a:t>
            </a:r>
            <a:r>
              <a:rPr lang="en-US" dirty="0" smtClean="0"/>
              <a:t> de bits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voltage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numero</a:t>
            </a:r>
            <a:r>
              <a:rPr lang="en-US" dirty="0" smtClean="0"/>
              <a:t> digital.</a:t>
            </a:r>
          </a:p>
          <a:p>
            <a:r>
              <a:rPr lang="en-US" dirty="0" err="1" smtClean="0"/>
              <a:t>Resolución</a:t>
            </a:r>
            <a:r>
              <a:rPr lang="en-US" dirty="0" smtClean="0"/>
              <a:t>: 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difrencia</a:t>
            </a:r>
            <a:r>
              <a:rPr lang="en-US" dirty="0" smtClean="0"/>
              <a:t> del valor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correspondiente</a:t>
            </a:r>
            <a:r>
              <a:rPr lang="en-US" dirty="0" smtClean="0"/>
              <a:t> a dos </a:t>
            </a:r>
            <a:r>
              <a:rPr lang="en-US" dirty="0" err="1" smtClean="0"/>
              <a:t>códigos</a:t>
            </a:r>
            <a:r>
              <a:rPr lang="en-US" dirty="0" smtClean="0"/>
              <a:t> </a:t>
            </a:r>
            <a:r>
              <a:rPr lang="en-US" dirty="0" err="1" smtClean="0"/>
              <a:t>digitales</a:t>
            </a:r>
            <a:r>
              <a:rPr lang="en-US" dirty="0" smtClean="0"/>
              <a:t>.  [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89" y="2350700"/>
            <a:ext cx="3797804" cy="34571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76" y="2395537"/>
            <a:ext cx="4245790" cy="34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de 0 a 8V</a:t>
            </a:r>
          </a:p>
          <a:p>
            <a:r>
              <a:rPr lang="en-US" dirty="0" err="1" smtClean="0"/>
              <a:t>Dividida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16 </a:t>
            </a:r>
            <a:r>
              <a:rPr lang="en-US" dirty="0" err="1" smtClean="0"/>
              <a:t>pasos</a:t>
            </a:r>
            <a:endParaRPr lang="en-US" dirty="0" smtClean="0"/>
          </a:p>
          <a:p>
            <a:r>
              <a:rPr lang="en-US" dirty="0" err="1" smtClean="0"/>
              <a:t>Resolución</a:t>
            </a:r>
            <a:r>
              <a:rPr lang="en-US" dirty="0" smtClean="0"/>
              <a:t>: 8/16 = Vmax/2^n = 0.5V/</a:t>
            </a:r>
            <a:r>
              <a:rPr lang="en-US" dirty="0" err="1" smtClean="0"/>
              <a:t>paso</a:t>
            </a:r>
            <a:endParaRPr lang="en-US" dirty="0"/>
          </a:p>
          <a:p>
            <a:r>
              <a:rPr lang="en-US" dirty="0" smtClean="0"/>
              <a:t>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1ms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0" y="1980383"/>
            <a:ext cx="2023652" cy="1842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538" y="1980383"/>
            <a:ext cx="2326656" cy="18699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12" y="1853248"/>
            <a:ext cx="3125128" cy="44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 = 8 Sin(10t)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9" y="2168215"/>
            <a:ext cx="3707073" cy="39649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886" y="2168215"/>
            <a:ext cx="3833883" cy="39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cuantización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54" y="1988244"/>
            <a:ext cx="6917131" cy="45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8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Señales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 y </a:t>
            </a:r>
            <a:r>
              <a:rPr lang="en-US" dirty="0" err="1" smtClean="0"/>
              <a:t>Digitales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Diferencias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cuantización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endParaRPr lang="en-US" dirty="0" smtClean="0"/>
          </a:p>
          <a:p>
            <a:r>
              <a:rPr lang="en-US" dirty="0" smtClean="0"/>
              <a:t>72 </a:t>
            </a:r>
            <a:r>
              <a:rPr lang="en-US" dirty="0" err="1" smtClean="0"/>
              <a:t>muestras</a:t>
            </a:r>
            <a:endParaRPr lang="en-US" dirty="0" smtClean="0"/>
          </a:p>
          <a:p>
            <a:r>
              <a:rPr lang="en-US" dirty="0" smtClean="0"/>
              <a:t>18 </a:t>
            </a:r>
            <a:r>
              <a:rPr lang="en-US" dirty="0" err="1" smtClean="0"/>
              <a:t>muestras</a:t>
            </a:r>
            <a:endParaRPr lang="en-US" dirty="0" smtClean="0"/>
          </a:p>
          <a:p>
            <a:r>
              <a:rPr lang="en-US" dirty="0" smtClean="0"/>
              <a:t>8 </a:t>
            </a:r>
            <a:r>
              <a:rPr lang="en-US" dirty="0" err="1" smtClean="0"/>
              <a:t>muestras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283" y="1247324"/>
            <a:ext cx="6328205" cy="53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generalizado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amplificador</a:t>
            </a:r>
            <a:r>
              <a:rPr lang="en-US" dirty="0" smtClean="0"/>
              <a:t> </a:t>
            </a:r>
            <a:r>
              <a:rPr lang="en-US" dirty="0" err="1" smtClean="0"/>
              <a:t>operacional</a:t>
            </a:r>
            <a:r>
              <a:rPr lang="en-US" dirty="0" smtClean="0"/>
              <a:t> opera </a:t>
            </a:r>
            <a:r>
              <a:rPr lang="en-US" dirty="0" err="1" smtClean="0"/>
              <a:t>como</a:t>
            </a:r>
            <a:r>
              <a:rPr lang="en-US" dirty="0" smtClean="0"/>
              <a:t> un</a:t>
            </a:r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… </a:t>
            </a:r>
            <a:r>
              <a:rPr lang="en-US" dirty="0" err="1" smtClean="0"/>
              <a:t>convertidor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a </a:t>
            </a:r>
            <a:r>
              <a:rPr lang="en-US" dirty="0" err="1" smtClean="0"/>
              <a:t>corriente</a:t>
            </a:r>
            <a:endParaRPr lang="en-US" dirty="0" smtClean="0"/>
          </a:p>
          <a:p>
            <a:pPr lvl="1"/>
            <a:r>
              <a:rPr lang="en-US" dirty="0" smtClean="0"/>
              <a:t>La entrada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ganancia</a:t>
            </a:r>
            <a:r>
              <a:rPr lang="en-US" dirty="0" smtClean="0"/>
              <a:t> (&gt; 2M)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caida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pequeña</a:t>
            </a:r>
            <a:r>
              <a:rPr lang="en-US" dirty="0" smtClean="0"/>
              <a:t> </a:t>
            </a:r>
            <a:r>
              <a:rPr lang="en-US" dirty="0" err="1" smtClean="0"/>
              <a:t>pues</a:t>
            </a:r>
            <a:r>
              <a:rPr lang="en-US" dirty="0" smtClean="0"/>
              <a:t> </a:t>
            </a:r>
            <a:r>
              <a:rPr lang="en-US" dirty="0" err="1" smtClean="0"/>
              <a:t>Iopamp</a:t>
            </a:r>
            <a:r>
              <a:rPr lang="en-US" dirty="0" smtClean="0"/>
              <a:t> = </a:t>
            </a:r>
            <a:r>
              <a:rPr lang="en-US" dirty="0" err="1" smtClean="0"/>
              <a:t>baja</a:t>
            </a:r>
            <a:endParaRPr lang="en-US" dirty="0" smtClean="0"/>
          </a:p>
          <a:p>
            <a:pPr lvl="1"/>
            <a:r>
              <a:rPr lang="en-US" dirty="0" smtClean="0"/>
              <a:t>La terminal </a:t>
            </a:r>
            <a:r>
              <a:rPr lang="en-US" dirty="0" err="1" smtClean="0"/>
              <a:t>inversora</a:t>
            </a:r>
            <a:r>
              <a:rPr lang="en-US" dirty="0" smtClean="0"/>
              <a:t> y no </a:t>
            </a:r>
            <a:r>
              <a:rPr lang="en-US" dirty="0" err="1" smtClean="0"/>
              <a:t>inversora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casi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106" y="1152983"/>
            <a:ext cx="4451900" cy="23031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706" y="3682049"/>
            <a:ext cx="3502300" cy="2757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791" y="5620215"/>
            <a:ext cx="5307151" cy="10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Escribir</a:t>
            </a:r>
            <a:r>
              <a:rPr lang="en-US" dirty="0" smtClean="0"/>
              <a:t> la </a:t>
            </a:r>
            <a:r>
              <a:rPr lang="en-US" dirty="0" err="1" smtClean="0"/>
              <a:t>expresión</a:t>
            </a:r>
            <a:r>
              <a:rPr lang="en-US" dirty="0" smtClean="0"/>
              <a:t> de un DAC y </a:t>
            </a:r>
            <a:r>
              <a:rPr lang="en-US" dirty="0" err="1" smtClean="0"/>
              <a:t>calcular</a:t>
            </a:r>
            <a:r>
              <a:rPr lang="en-US" dirty="0" smtClean="0"/>
              <a:t> el valor de </a:t>
            </a:r>
            <a:r>
              <a:rPr lang="en-US" dirty="0" err="1" smtClean="0"/>
              <a:t>Ia</a:t>
            </a:r>
            <a:r>
              <a:rPr lang="en-US" dirty="0" smtClean="0"/>
              <a:t> para:</a:t>
            </a:r>
          </a:p>
          <a:p>
            <a:pPr lvl="1"/>
            <a:r>
              <a:rPr lang="en-US" dirty="0" smtClean="0"/>
              <a:t>b3b2b1b0 = 0000, 0001, 1000, 1010, 1111 </a:t>
            </a:r>
          </a:p>
          <a:p>
            <a:pPr lvl="1"/>
            <a:r>
              <a:rPr lang="en-US" dirty="0" err="1" smtClean="0"/>
              <a:t>Iref</a:t>
            </a:r>
            <a:r>
              <a:rPr lang="en-US" dirty="0" smtClean="0"/>
              <a:t> = 1mA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723916"/>
            <a:ext cx="5307151" cy="10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r>
              <a:rPr lang="en-US" dirty="0" smtClean="0"/>
              <a:t> a Digital </a:t>
            </a:r>
            <a:r>
              <a:rPr lang="en-US" dirty="0" err="1" smtClean="0"/>
              <a:t>Ponderado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857219"/>
            <a:ext cx="6202874" cy="29637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90" y="1093784"/>
            <a:ext cx="1573623" cy="15430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805" y="2636851"/>
            <a:ext cx="5103881" cy="16887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805" y="4399174"/>
            <a:ext cx="3722570" cy="2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Calcular</a:t>
            </a:r>
            <a:r>
              <a:rPr lang="en-US" dirty="0" smtClean="0"/>
              <a:t> el valor </a:t>
            </a:r>
            <a:r>
              <a:rPr lang="en-US" dirty="0" err="1" smtClean="0"/>
              <a:t>analógico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un DAC </a:t>
            </a:r>
            <a:r>
              <a:rPr lang="en-US" dirty="0" err="1" smtClean="0"/>
              <a:t>ponderado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la entrada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B3b2b1b0 = 0000, 1000, 1111, </a:t>
            </a:r>
            <a:r>
              <a:rPr lang="en-US" dirty="0" err="1" smtClean="0"/>
              <a:t>Vref</a:t>
            </a:r>
            <a:r>
              <a:rPr lang="en-US" dirty="0" smtClean="0"/>
              <a:t> = 5V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El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este</a:t>
            </a:r>
            <a:r>
              <a:rPr lang="en-US" dirty="0" smtClean="0"/>
              <a:t> DAC </a:t>
            </a:r>
            <a:r>
              <a:rPr lang="en-US" dirty="0" err="1" smtClean="0"/>
              <a:t>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increment de bits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dificil</a:t>
            </a:r>
            <a:r>
              <a:rPr lang="en-US" dirty="0" smtClean="0"/>
              <a:t> de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fijos</a:t>
            </a:r>
            <a:endParaRPr lang="en-US" dirty="0" smtClean="0"/>
          </a:p>
          <a:p>
            <a:pPr lvl="1"/>
            <a:r>
              <a:rPr lang="en-US" dirty="0" smtClean="0"/>
              <a:t>Para un DAC 4 bits</a:t>
            </a:r>
          </a:p>
          <a:p>
            <a:pPr lvl="2"/>
            <a:r>
              <a:rPr lang="en-US" dirty="0" smtClean="0"/>
              <a:t>1K a 8k</a:t>
            </a:r>
          </a:p>
          <a:p>
            <a:pPr lvl="1"/>
            <a:r>
              <a:rPr lang="en-US" dirty="0" smtClean="0"/>
              <a:t>Para un DAC de 8 bits</a:t>
            </a:r>
          </a:p>
          <a:p>
            <a:pPr lvl="2"/>
            <a:r>
              <a:rPr lang="en-US" dirty="0" smtClean="0"/>
              <a:t>1k a 128k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918" y="2821490"/>
            <a:ext cx="3722570" cy="2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Conertidor</a:t>
            </a:r>
            <a:r>
              <a:rPr lang="en-US" dirty="0" smtClean="0"/>
              <a:t> R-2R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Image result for R-2R D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2779388"/>
            <a:ext cx="4641930" cy="17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54" y="1433807"/>
            <a:ext cx="7098030" cy="52799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12" y="5103966"/>
            <a:ext cx="3480929" cy="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Convertidor</a:t>
            </a:r>
            <a:r>
              <a:rPr lang="en-US" dirty="0" smtClean="0"/>
              <a:t> R-2R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importa</a:t>
            </a:r>
            <a:r>
              <a:rPr lang="en-US" dirty="0" smtClean="0"/>
              <a:t> el </a:t>
            </a:r>
            <a:r>
              <a:rPr lang="en-US" dirty="0" err="1" smtClean="0"/>
              <a:t>tamaño</a:t>
            </a:r>
            <a:r>
              <a:rPr lang="en-US" dirty="0" smtClean="0"/>
              <a:t> de la red, el valor </a:t>
            </a:r>
            <a:r>
              <a:rPr lang="en-US" dirty="0" err="1" smtClean="0"/>
              <a:t>siempre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R</a:t>
            </a:r>
          </a:p>
          <a:p>
            <a:r>
              <a:rPr lang="en-US" dirty="0" err="1" smtClean="0"/>
              <a:t>Calcular</a:t>
            </a:r>
            <a:r>
              <a:rPr lang="en-US" dirty="0" smtClean="0"/>
              <a:t> para un DAC R-2R de 4 bits el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Vref</a:t>
            </a:r>
            <a:r>
              <a:rPr lang="en-US" dirty="0" smtClean="0"/>
              <a:t> = 10V</a:t>
            </a:r>
          </a:p>
          <a:p>
            <a:pPr lvl="1"/>
            <a:r>
              <a:rPr lang="en-US" dirty="0" smtClean="0"/>
              <a:t>0000</a:t>
            </a:r>
          </a:p>
          <a:p>
            <a:pPr lvl="1"/>
            <a:r>
              <a:rPr lang="en-US" dirty="0" smtClean="0"/>
              <a:t>1000</a:t>
            </a:r>
          </a:p>
          <a:p>
            <a:pPr lvl="1"/>
            <a:r>
              <a:rPr lang="en-US" dirty="0" smtClean="0"/>
              <a:t>0100</a:t>
            </a:r>
          </a:p>
          <a:p>
            <a:pPr lvl="1"/>
            <a:r>
              <a:rPr lang="en-US" dirty="0" smtClean="0"/>
              <a:t>1100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lo </a:t>
            </a:r>
            <a:r>
              <a:rPr lang="en-US" dirty="0" err="1" smtClean="0"/>
              <a:t>mismo</a:t>
            </a:r>
            <a:r>
              <a:rPr lang="en-US" dirty="0" smtClean="0"/>
              <a:t> para un DAC de 8 bits 00000000, 10000000, 01000000, 11000000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Ejemplo</a:t>
            </a:r>
            <a:r>
              <a:rPr lang="en-US" dirty="0" smtClean="0"/>
              <a:t> de DAC, el MCP1408</a:t>
            </a:r>
          </a:p>
          <a:p>
            <a:r>
              <a:rPr lang="en-US" dirty="0" err="1" smtClean="0"/>
              <a:t>Iref</a:t>
            </a:r>
            <a:r>
              <a:rPr lang="en-US" dirty="0" smtClean="0"/>
              <a:t> = </a:t>
            </a:r>
            <a:r>
              <a:rPr lang="en-US" dirty="0" err="1" smtClean="0"/>
              <a:t>Vref</a:t>
            </a:r>
            <a:r>
              <a:rPr lang="en-US" dirty="0" smtClean="0"/>
              <a:t>/R14</a:t>
            </a:r>
          </a:p>
          <a:p>
            <a:r>
              <a:rPr lang="en-US" dirty="0" smtClean="0"/>
              <a:t>Io = weight*</a:t>
            </a:r>
            <a:r>
              <a:rPr lang="en-US" dirty="0" err="1" smtClean="0"/>
              <a:t>Iref</a:t>
            </a:r>
            <a:endParaRPr lang="en-US" dirty="0" smtClean="0"/>
          </a:p>
          <a:p>
            <a:r>
              <a:rPr lang="en-US" dirty="0" smtClean="0"/>
              <a:t>Vo = Io*</a:t>
            </a:r>
            <a:r>
              <a:rPr lang="en-US" dirty="0" err="1" smtClean="0"/>
              <a:t>Rf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Calcular</a:t>
            </a:r>
            <a:r>
              <a:rPr lang="en-US" dirty="0" smtClean="0"/>
              <a:t> Vo para MC1408</a:t>
            </a:r>
          </a:p>
          <a:p>
            <a:r>
              <a:rPr lang="en-US" dirty="0" smtClean="0"/>
              <a:t>R14 = 5.6k, </a:t>
            </a:r>
            <a:r>
              <a:rPr lang="en-US" dirty="0" err="1" smtClean="0"/>
              <a:t>Rf</a:t>
            </a:r>
            <a:r>
              <a:rPr lang="en-US" dirty="0" smtClean="0"/>
              <a:t> = 3.3k, </a:t>
            </a:r>
            <a:r>
              <a:rPr lang="en-US" dirty="0" err="1" smtClean="0"/>
              <a:t>Vref</a:t>
            </a:r>
            <a:r>
              <a:rPr lang="en-US" dirty="0" smtClean="0"/>
              <a:t> = 8V</a:t>
            </a:r>
          </a:p>
          <a:p>
            <a:r>
              <a:rPr lang="en-US" dirty="0" smtClean="0"/>
              <a:t>8 bits</a:t>
            </a:r>
          </a:p>
          <a:p>
            <a:pPr lvl="1"/>
            <a:r>
              <a:rPr lang="en-US" dirty="0" smtClean="0"/>
              <a:t>0</a:t>
            </a:r>
          </a:p>
          <a:p>
            <a:pPr lvl="1"/>
            <a:r>
              <a:rPr lang="en-US" dirty="0" smtClean="0"/>
              <a:t>1</a:t>
            </a:r>
          </a:p>
          <a:p>
            <a:pPr lvl="1"/>
            <a:r>
              <a:rPr lang="en-US" dirty="0" smtClean="0"/>
              <a:t>128</a:t>
            </a:r>
          </a:p>
          <a:p>
            <a:pPr lvl="1"/>
            <a:r>
              <a:rPr lang="en-US" dirty="0" smtClean="0"/>
              <a:t>160</a:t>
            </a:r>
          </a:p>
          <a:p>
            <a:pPr lvl="1"/>
            <a:r>
              <a:rPr lang="en-US" dirty="0" smtClean="0"/>
              <a:t>255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076" name="Picture 4" descr="Image result for MC14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3" y="1378858"/>
            <a:ext cx="6471073" cy="46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7" y="3238723"/>
            <a:ext cx="5045453" cy="7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Generador</a:t>
            </a:r>
            <a:r>
              <a:rPr lang="en-US" dirty="0" smtClean="0"/>
              <a:t> de </a:t>
            </a:r>
            <a:r>
              <a:rPr lang="en-US" dirty="0" err="1" smtClean="0"/>
              <a:t>Rampa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50" y="1862818"/>
            <a:ext cx="5120026" cy="47702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" y="2551609"/>
            <a:ext cx="4408230" cy="33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 smtClean="0"/>
          </a:p>
          <a:p>
            <a:pPr lvl="1"/>
            <a:r>
              <a:rPr lang="en-US" dirty="0" smtClean="0"/>
              <a:t>Observe que </a:t>
            </a:r>
            <a:r>
              <a:rPr lang="en-US" dirty="0" err="1" smtClean="0"/>
              <a:t>pasa</a:t>
            </a:r>
            <a:r>
              <a:rPr lang="en-US" dirty="0" smtClean="0"/>
              <a:t> a increment de la entrada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4" y="2779388"/>
            <a:ext cx="6686503" cy="36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Monotonicidad</a:t>
            </a:r>
            <a:r>
              <a:rPr lang="en-US" dirty="0" smtClean="0"/>
              <a:t>:  La </a:t>
            </a:r>
            <a:r>
              <a:rPr lang="en-US" dirty="0" err="1" smtClean="0"/>
              <a:t>salida</a:t>
            </a:r>
            <a:r>
              <a:rPr lang="en-US" dirty="0" smtClean="0"/>
              <a:t> del DAC </a:t>
            </a:r>
            <a:r>
              <a:rPr lang="en-US" dirty="0" err="1" smtClean="0"/>
              <a:t>debería</a:t>
            </a:r>
            <a:r>
              <a:rPr lang="en-US" dirty="0" smtClean="0"/>
              <a:t> </a:t>
            </a:r>
            <a:r>
              <a:rPr lang="en-US" dirty="0" err="1" smtClean="0"/>
              <a:t>crecer</a:t>
            </a:r>
            <a:r>
              <a:rPr lang="en-US" dirty="0" smtClean="0"/>
              <a:t> de </a:t>
            </a:r>
            <a:r>
              <a:rPr lang="en-US" dirty="0" err="1" smtClean="0"/>
              <a:t>manera</a:t>
            </a:r>
            <a:r>
              <a:rPr lang="en-US" dirty="0" smtClean="0"/>
              <a:t> </a:t>
            </a:r>
            <a:r>
              <a:rPr lang="en-US" dirty="0" err="1" smtClean="0"/>
              <a:t>proporcional</a:t>
            </a:r>
            <a:r>
              <a:rPr lang="en-US" dirty="0" smtClean="0"/>
              <a:t> a </a:t>
            </a:r>
            <a:r>
              <a:rPr lang="en-US" dirty="0" err="1" smtClean="0"/>
              <a:t>medida</a:t>
            </a:r>
            <a:r>
              <a:rPr lang="en-US" dirty="0" smtClean="0"/>
              <a:t> que </a:t>
            </a:r>
            <a:r>
              <a:rPr lang="en-US" dirty="0" err="1" smtClean="0"/>
              <a:t>aumenta</a:t>
            </a:r>
            <a:r>
              <a:rPr lang="en-US" dirty="0" smtClean="0"/>
              <a:t> la </a:t>
            </a:r>
            <a:r>
              <a:rPr lang="en-US" dirty="0" err="1" smtClean="0"/>
              <a:t>escala</a:t>
            </a:r>
            <a:r>
              <a:rPr lang="en-US" dirty="0" smtClean="0"/>
              <a:t> digital</a:t>
            </a:r>
          </a:p>
          <a:p>
            <a:r>
              <a:rPr lang="en-US" dirty="0" smtClean="0"/>
              <a:t>Precision </a:t>
            </a:r>
            <a:r>
              <a:rPr lang="en-US" dirty="0" err="1" smtClean="0"/>
              <a:t>Absoluta</a:t>
            </a:r>
            <a:r>
              <a:rPr lang="en-US" dirty="0" smtClean="0"/>
              <a:t>: La </a:t>
            </a:r>
            <a:r>
              <a:rPr lang="en-US" dirty="0" err="1" smtClean="0"/>
              <a:t>medida</a:t>
            </a:r>
            <a:r>
              <a:rPr lang="en-US" dirty="0" smtClean="0"/>
              <a:t> de la </a:t>
            </a:r>
            <a:r>
              <a:rPr lang="en-US" dirty="0" err="1" smtClean="0"/>
              <a:t>salida</a:t>
            </a:r>
            <a:r>
              <a:rPr lang="en-US" dirty="0" smtClean="0"/>
              <a:t> del DAC con respect a </a:t>
            </a:r>
            <a:r>
              <a:rPr lang="en-US" dirty="0" err="1" smtClean="0"/>
              <a:t>su</a:t>
            </a:r>
            <a:r>
              <a:rPr lang="en-US" dirty="0" smtClean="0"/>
              <a:t> valor </a:t>
            </a:r>
            <a:r>
              <a:rPr lang="en-US" dirty="0" err="1" smtClean="0"/>
              <a:t>esperado</a:t>
            </a:r>
            <a:endParaRPr lang="en-US" dirty="0" smtClean="0"/>
          </a:p>
          <a:p>
            <a:r>
              <a:rPr lang="en-US" dirty="0" smtClean="0"/>
              <a:t>Precision </a:t>
            </a:r>
            <a:r>
              <a:rPr lang="en-US" dirty="0" err="1" smtClean="0"/>
              <a:t>Relativa</a:t>
            </a:r>
            <a:r>
              <a:rPr lang="en-US" dirty="0" smtClean="0"/>
              <a:t>:  </a:t>
            </a:r>
            <a:r>
              <a:rPr lang="en-US" dirty="0" err="1" smtClean="0"/>
              <a:t>Mide</a:t>
            </a:r>
            <a:r>
              <a:rPr lang="en-US" dirty="0" smtClean="0"/>
              <a:t> la </a:t>
            </a:r>
            <a:r>
              <a:rPr lang="en-US" dirty="0" err="1" smtClean="0"/>
              <a:t>desviacion</a:t>
            </a:r>
            <a:r>
              <a:rPr lang="en-US" dirty="0" smtClean="0"/>
              <a:t> de la </a:t>
            </a:r>
            <a:r>
              <a:rPr lang="en-US" dirty="0" err="1" smtClean="0"/>
              <a:t>salida</a:t>
            </a:r>
            <a:r>
              <a:rPr lang="en-US" dirty="0" smtClean="0"/>
              <a:t> actual a la ideal,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MC1408 </a:t>
            </a:r>
            <a:r>
              <a:rPr lang="en-US" dirty="0" err="1" smtClean="0"/>
              <a:t>es</a:t>
            </a:r>
            <a:r>
              <a:rPr lang="en-US" dirty="0" smtClean="0"/>
              <a:t> +/- ½ LSB = +/-0.195%</a:t>
            </a:r>
          </a:p>
          <a:p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Ajuste</a:t>
            </a:r>
            <a:r>
              <a:rPr lang="en-US" dirty="0" smtClean="0"/>
              <a:t>:  El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 para </a:t>
            </a:r>
            <a:r>
              <a:rPr lang="en-US" dirty="0" err="1" smtClean="0"/>
              <a:t>cambio</a:t>
            </a:r>
            <a:r>
              <a:rPr lang="en-US" dirty="0" smtClean="0"/>
              <a:t> de +/- ½ LSB.  El MC1408 </a:t>
            </a:r>
            <a:r>
              <a:rPr lang="en-US" dirty="0" err="1" smtClean="0"/>
              <a:t>tiene</a:t>
            </a:r>
            <a:r>
              <a:rPr lang="en-US" dirty="0" smtClean="0"/>
              <a:t> un </a:t>
            </a:r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ajuste</a:t>
            </a:r>
            <a:r>
              <a:rPr lang="en-US" dirty="0" smtClean="0"/>
              <a:t> a 8 bits de 300ns = 3.33 MHz,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incrementar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rango</a:t>
            </a:r>
            <a:r>
              <a:rPr lang="en-US" dirty="0" smtClean="0"/>
              <a:t> de 1.2us</a:t>
            </a:r>
          </a:p>
          <a:p>
            <a:r>
              <a:rPr lang="en-US" dirty="0" smtClean="0"/>
              <a:t>Error de </a:t>
            </a:r>
            <a:r>
              <a:rPr lang="en-US" dirty="0" err="1" smtClean="0"/>
              <a:t>ganancia</a:t>
            </a:r>
            <a:r>
              <a:rPr lang="en-US" dirty="0" smtClean="0"/>
              <a:t>:  </a:t>
            </a:r>
            <a:r>
              <a:rPr lang="en-US" dirty="0" err="1" smtClean="0"/>
              <a:t>Afecta</a:t>
            </a:r>
            <a:r>
              <a:rPr lang="en-US" dirty="0" smtClean="0"/>
              <a:t> el valor de </a:t>
            </a:r>
            <a:r>
              <a:rPr lang="en-US" dirty="0" err="1" smtClean="0"/>
              <a:t>voltaje</a:t>
            </a:r>
            <a:r>
              <a:rPr lang="en-US" dirty="0" smtClean="0"/>
              <a:t> final.  Si la </a:t>
            </a:r>
            <a:r>
              <a:rPr lang="en-US" dirty="0" err="1" smtClean="0"/>
              <a:t>ganancia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se </a:t>
            </a:r>
            <a:r>
              <a:rPr lang="en-US" dirty="0" err="1" smtClean="0"/>
              <a:t>satura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.  Si la </a:t>
            </a:r>
            <a:r>
              <a:rPr lang="en-US" dirty="0" err="1" smtClean="0"/>
              <a:t>ganacia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nunca</a:t>
            </a:r>
            <a:r>
              <a:rPr lang="en-US" dirty="0" smtClean="0"/>
              <a:t> </a:t>
            </a:r>
            <a:r>
              <a:rPr lang="en-US" dirty="0" err="1" smtClean="0"/>
              <a:t>llegará</a:t>
            </a:r>
            <a:r>
              <a:rPr lang="en-US" dirty="0" smtClean="0"/>
              <a:t> al valor </a:t>
            </a:r>
            <a:r>
              <a:rPr lang="en-US" dirty="0" err="1" smtClean="0"/>
              <a:t>deseado</a:t>
            </a:r>
            <a:r>
              <a:rPr lang="en-US" dirty="0" smtClean="0"/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273124"/>
            <a:ext cx="4373926" cy="43599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86" y="2273124"/>
            <a:ext cx="4162064" cy="43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Digital a </a:t>
            </a:r>
            <a:r>
              <a:rPr lang="en-US" dirty="0" err="1" smtClean="0"/>
              <a:t>Analógica</a:t>
            </a:r>
            <a:endParaRPr lang="en-US" dirty="0"/>
          </a:p>
          <a:p>
            <a:r>
              <a:rPr lang="en-US" dirty="0" err="1" smtClean="0"/>
              <a:t>Respuesta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Error de </a:t>
            </a:r>
            <a:r>
              <a:rPr lang="en-US" dirty="0" err="1" smtClean="0"/>
              <a:t>linealidad</a:t>
            </a:r>
            <a:r>
              <a:rPr lang="en-US" dirty="0" smtClean="0"/>
              <a:t>:  </a:t>
            </a:r>
            <a:r>
              <a:rPr lang="en-US" dirty="0" err="1" smtClean="0"/>
              <a:t>Cuando</a:t>
            </a:r>
            <a:r>
              <a:rPr lang="en-US" dirty="0" smtClean="0"/>
              <a:t> la </a:t>
            </a:r>
            <a:r>
              <a:rPr lang="en-US" dirty="0" err="1" smtClean="0"/>
              <a:t>salida</a:t>
            </a:r>
            <a:r>
              <a:rPr lang="en-US" dirty="0" smtClean="0"/>
              <a:t> no </a:t>
            </a:r>
            <a:r>
              <a:rPr lang="en-US" dirty="0" err="1" smtClean="0"/>
              <a:t>sigue</a:t>
            </a:r>
            <a:r>
              <a:rPr lang="en-US" dirty="0" smtClean="0"/>
              <a:t> a la entrada </a:t>
            </a:r>
            <a:r>
              <a:rPr lang="en-US" dirty="0" err="1" smtClean="0"/>
              <a:t>linealmente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linealidad</a:t>
            </a:r>
            <a:r>
              <a:rPr lang="en-US" dirty="0" smtClean="0"/>
              <a:t> </a:t>
            </a:r>
            <a:r>
              <a:rPr lang="en-US" dirty="0" err="1" smtClean="0"/>
              <a:t>Diferencial</a:t>
            </a:r>
            <a:r>
              <a:rPr lang="en-US" dirty="0" smtClean="0"/>
              <a:t>:  </a:t>
            </a:r>
            <a:r>
              <a:rPr lang="en-US" dirty="0" err="1" smtClean="0"/>
              <a:t>Mide</a:t>
            </a:r>
            <a:r>
              <a:rPr lang="en-US" dirty="0" smtClean="0"/>
              <a:t> la </a:t>
            </a:r>
            <a:r>
              <a:rPr lang="en-US" dirty="0" err="1" smtClean="0"/>
              <a:t>diferencia</a:t>
            </a:r>
            <a:r>
              <a:rPr lang="en-US" dirty="0" smtClean="0"/>
              <a:t> actual y el valor </a:t>
            </a:r>
            <a:r>
              <a:rPr lang="en-US" dirty="0" err="1" smtClean="0"/>
              <a:t>esperado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paso</a:t>
            </a:r>
            <a:r>
              <a:rPr lang="en-US" dirty="0" smtClean="0"/>
              <a:t> del DAC</a:t>
            </a:r>
          </a:p>
          <a:p>
            <a:r>
              <a:rPr lang="en-US" dirty="0" smtClean="0"/>
              <a:t>Error de </a:t>
            </a:r>
            <a:r>
              <a:rPr lang="en-US" dirty="0" err="1" smtClean="0"/>
              <a:t>desfase</a:t>
            </a:r>
            <a:r>
              <a:rPr lang="en-US" dirty="0" smtClean="0"/>
              <a:t>:  </a:t>
            </a:r>
            <a:r>
              <a:rPr lang="en-US" dirty="0" err="1" smtClean="0"/>
              <a:t>Ocurre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positva</a:t>
            </a:r>
            <a:r>
              <a:rPr lang="en-US" dirty="0" smtClean="0"/>
              <a:t> del DAC no </a:t>
            </a:r>
            <a:r>
              <a:rPr lang="en-US" dirty="0" err="1" smtClean="0"/>
              <a:t>es</a:t>
            </a:r>
            <a:r>
              <a:rPr lang="en-US" dirty="0" smtClean="0"/>
              <a:t> 0V </a:t>
            </a:r>
            <a:r>
              <a:rPr lang="en-US" dirty="0" err="1" smtClean="0"/>
              <a:t>cuando</a:t>
            </a:r>
            <a:r>
              <a:rPr lang="en-US" dirty="0" smtClean="0"/>
              <a:t> el </a:t>
            </a:r>
            <a:r>
              <a:rPr lang="en-US" dirty="0" err="1" smtClean="0"/>
              <a:t>codigo</a:t>
            </a:r>
            <a:r>
              <a:rPr lang="en-US" dirty="0" smtClean="0"/>
              <a:t> de entrada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0s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97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Convertidor</a:t>
            </a:r>
            <a:r>
              <a:rPr lang="en-US" dirty="0" smtClean="0"/>
              <a:t> Flash (o </a:t>
            </a:r>
            <a:r>
              <a:rPr lang="en-US" dirty="0" err="1" smtClean="0"/>
              <a:t>convertidor</a:t>
            </a:r>
            <a:r>
              <a:rPr lang="en-US" dirty="0" smtClean="0"/>
              <a:t> </a:t>
            </a:r>
            <a:r>
              <a:rPr lang="en-US" dirty="0" err="1" smtClean="0"/>
              <a:t>simultaneo</a:t>
            </a:r>
            <a:r>
              <a:rPr lang="en-US" dirty="0" smtClean="0"/>
              <a:t>):  Una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que </a:t>
            </a:r>
            <a:r>
              <a:rPr lang="en-US" dirty="0" err="1" smtClean="0"/>
              <a:t>usa</a:t>
            </a:r>
            <a:r>
              <a:rPr lang="en-US" dirty="0" smtClean="0"/>
              <a:t> un </a:t>
            </a:r>
            <a:r>
              <a:rPr lang="en-US" dirty="0" err="1" smtClean="0"/>
              <a:t>comparador</a:t>
            </a:r>
            <a:r>
              <a:rPr lang="en-US" dirty="0" smtClean="0"/>
              <a:t> y un </a:t>
            </a:r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 para producer un </a:t>
            </a:r>
            <a:r>
              <a:rPr lang="en-US" dirty="0" err="1" smtClean="0"/>
              <a:t>codigo</a:t>
            </a:r>
            <a:r>
              <a:rPr lang="en-US" dirty="0" smtClean="0"/>
              <a:t> digital</a:t>
            </a:r>
          </a:p>
          <a:p>
            <a:r>
              <a:rPr lang="en-US" dirty="0" err="1" smtClean="0"/>
              <a:t>Codificador</a:t>
            </a:r>
            <a:r>
              <a:rPr lang="en-US" dirty="0" smtClean="0"/>
              <a:t> de </a:t>
            </a:r>
            <a:r>
              <a:rPr lang="en-US" dirty="0" err="1" smtClean="0"/>
              <a:t>Prioridad</a:t>
            </a:r>
            <a:r>
              <a:rPr lang="en-US" dirty="0" smtClean="0"/>
              <a:t>:  Un </a:t>
            </a:r>
            <a:r>
              <a:rPr lang="en-US" dirty="0" err="1" smtClean="0"/>
              <a:t>codificador</a:t>
            </a:r>
            <a:r>
              <a:rPr lang="en-US" dirty="0" smtClean="0"/>
              <a:t> que produce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correspondiente</a:t>
            </a:r>
            <a:r>
              <a:rPr lang="en-US" dirty="0" smtClean="0"/>
              <a:t> a la mas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prioridad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</p:txBody>
      </p:sp>
      <p:pic>
        <p:nvPicPr>
          <p:cNvPr id="4098" name="Picture 2" descr="Image result for flash converter 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1853248"/>
            <a:ext cx="4832350" cy="450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4" y="2011180"/>
            <a:ext cx="4759437" cy="41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Aproximaciones</a:t>
            </a:r>
            <a:r>
              <a:rPr lang="en-US" dirty="0" smtClean="0"/>
              <a:t> </a:t>
            </a:r>
            <a:r>
              <a:rPr lang="en-US" dirty="0" err="1" smtClean="0"/>
              <a:t>Sucesivas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endParaRPr lang="en-US" dirty="0" smtClean="0"/>
          </a:p>
          <a:p>
            <a:pPr lvl="1"/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busqueda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endParaRPr lang="en-US" dirty="0" smtClean="0"/>
          </a:p>
          <a:p>
            <a:pPr lvl="1"/>
            <a:r>
              <a:rPr lang="en-US" dirty="0" smtClean="0"/>
              <a:t>El valor </a:t>
            </a:r>
            <a:r>
              <a:rPr lang="en-US" dirty="0" err="1" smtClean="0"/>
              <a:t>analógico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convertido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rango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Ejemplo</a:t>
            </a:r>
            <a:r>
              <a:rPr lang="en-US" dirty="0" smtClean="0"/>
              <a:t>, </a:t>
            </a:r>
            <a:r>
              <a:rPr lang="en-US" dirty="0" err="1" smtClean="0"/>
              <a:t>convertir</a:t>
            </a:r>
            <a:r>
              <a:rPr lang="en-US" dirty="0" smtClean="0"/>
              <a:t> el valor de 44 a </a:t>
            </a:r>
            <a:r>
              <a:rPr lang="en-US" dirty="0" err="1" smtClean="0"/>
              <a:t>rago</a:t>
            </a:r>
            <a:r>
              <a:rPr lang="en-US" dirty="0" smtClean="0"/>
              <a:t> </a:t>
            </a:r>
            <a:r>
              <a:rPr lang="en-US" dirty="0" err="1" smtClean="0"/>
              <a:t>digita</a:t>
            </a:r>
            <a:endParaRPr lang="en-US" dirty="0" smtClean="0"/>
          </a:p>
          <a:p>
            <a:r>
              <a:rPr lang="en-US" dirty="0" smtClean="0"/>
              <a:t>x &gt;= 128.  No, 128 &gt; x &gt;=0; </a:t>
            </a:r>
            <a:r>
              <a:rPr lang="en-US" dirty="0" err="1" smtClean="0"/>
              <a:t>Rango</a:t>
            </a:r>
            <a:r>
              <a:rPr lang="en-US" dirty="0" smtClean="0"/>
              <a:t> = 0-63, 64-127</a:t>
            </a:r>
          </a:p>
          <a:p>
            <a:r>
              <a:rPr lang="en-US" dirty="0"/>
              <a:t>x &gt;= </a:t>
            </a:r>
            <a:r>
              <a:rPr lang="en-US" dirty="0" smtClean="0"/>
              <a:t>64.  </a:t>
            </a:r>
            <a:r>
              <a:rPr lang="en-US" dirty="0"/>
              <a:t>No, </a:t>
            </a:r>
            <a:r>
              <a:rPr lang="en-US" dirty="0" smtClean="0"/>
              <a:t>64 </a:t>
            </a:r>
            <a:r>
              <a:rPr lang="en-US" dirty="0"/>
              <a:t>&gt; x </a:t>
            </a:r>
            <a:r>
              <a:rPr lang="en-US" dirty="0" smtClean="0"/>
              <a:t>&gt;= 0; </a:t>
            </a:r>
            <a:r>
              <a:rPr lang="en-US" dirty="0" err="1" smtClean="0"/>
              <a:t>Rango</a:t>
            </a:r>
            <a:r>
              <a:rPr lang="en-US" dirty="0" smtClean="0"/>
              <a:t> = 0-32, 32-63</a:t>
            </a:r>
          </a:p>
          <a:p>
            <a:r>
              <a:rPr lang="en-US" dirty="0" smtClean="0"/>
              <a:t>x &gt;= 32.  Si.  64 &gt; x &gt;= 32.  </a:t>
            </a:r>
            <a:r>
              <a:rPr lang="en-US" dirty="0" err="1" smtClean="0"/>
              <a:t>Rango</a:t>
            </a:r>
            <a:r>
              <a:rPr lang="en-US" dirty="0" smtClean="0"/>
              <a:t> = 32-47, 48-63</a:t>
            </a:r>
          </a:p>
          <a:p>
            <a:r>
              <a:rPr lang="en-US" dirty="0" smtClean="0"/>
              <a:t>x &gt;= 48, No. 48 &gt; x &gt;= 32.  </a:t>
            </a:r>
            <a:r>
              <a:rPr lang="en-US" dirty="0" err="1" smtClean="0"/>
              <a:t>Rango</a:t>
            </a:r>
            <a:r>
              <a:rPr lang="en-US" dirty="0" smtClean="0"/>
              <a:t> = 32-39, 40-47</a:t>
            </a:r>
          </a:p>
          <a:p>
            <a:r>
              <a:rPr lang="en-US" dirty="0" smtClean="0"/>
              <a:t>x &gt;= 40, Si. 48 &gt; x &gt;= 40.  </a:t>
            </a:r>
            <a:r>
              <a:rPr lang="en-US" dirty="0" err="1" smtClean="0"/>
              <a:t>Rango</a:t>
            </a:r>
            <a:r>
              <a:rPr lang="en-US" dirty="0" smtClean="0"/>
              <a:t> = 40-43, 44-47</a:t>
            </a:r>
          </a:p>
          <a:p>
            <a:r>
              <a:rPr lang="en-US" dirty="0" smtClean="0"/>
              <a:t>x &gt;= 44, </a:t>
            </a:r>
            <a:r>
              <a:rPr lang="en-US" dirty="0" err="1" smtClean="0"/>
              <a:t>Sí</a:t>
            </a:r>
            <a:r>
              <a:rPr lang="en-US" dirty="0" smtClean="0"/>
              <a:t>, 48 &gt; x &gt;= 44.  </a:t>
            </a:r>
            <a:r>
              <a:rPr lang="en-US" dirty="0" err="1" smtClean="0"/>
              <a:t>Rango</a:t>
            </a:r>
            <a:r>
              <a:rPr lang="en-US" dirty="0" smtClean="0"/>
              <a:t> = 44-45, 46-47</a:t>
            </a:r>
          </a:p>
          <a:p>
            <a:r>
              <a:rPr lang="en-US" dirty="0" smtClean="0"/>
              <a:t>x &gt;= 46, No. </a:t>
            </a:r>
            <a:r>
              <a:rPr lang="en-US" dirty="0" err="1" smtClean="0"/>
              <a:t>Rango</a:t>
            </a:r>
            <a:r>
              <a:rPr lang="en-US" dirty="0" smtClean="0"/>
              <a:t> = 44-45</a:t>
            </a:r>
          </a:p>
          <a:p>
            <a:r>
              <a:rPr lang="en-US" dirty="0" smtClean="0"/>
              <a:t>x &gt;=45. No. x = 44 </a:t>
            </a:r>
          </a:p>
          <a:p>
            <a:endParaRPr lang="en-US" dirty="0"/>
          </a:p>
        </p:txBody>
      </p:sp>
      <p:pic>
        <p:nvPicPr>
          <p:cNvPr id="10244" name="Picture 4" descr="Image result for SAR 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07" y="3295650"/>
            <a:ext cx="4039398" cy="3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Aproximaciones</a:t>
            </a:r>
            <a:r>
              <a:rPr lang="en-US" dirty="0" smtClean="0"/>
              <a:t> </a:t>
            </a:r>
            <a:r>
              <a:rPr lang="en-US" dirty="0" err="1" smtClean="0"/>
              <a:t>Sucesivas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Debajo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dirty="0" smtClean="0"/>
              <a:t> la table de un ADC de 8 bits SAR </a:t>
            </a:r>
            <a:r>
              <a:rPr lang="en-US" dirty="0" err="1" smtClean="0"/>
              <a:t>Vref</a:t>
            </a:r>
            <a:r>
              <a:rPr lang="en-US" dirty="0" smtClean="0"/>
              <a:t> = 12V para Vin = 9.5V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4" y="3543300"/>
            <a:ext cx="8921829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smtClean="0"/>
              <a:t>ADC “Dual Slope”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de: Vin/RC</a:t>
            </a:r>
            <a:endParaRPr lang="en-US" dirty="0"/>
          </a:p>
          <a:p>
            <a:r>
              <a:rPr lang="en-US" dirty="0" err="1" smtClean="0"/>
              <a:t>Integrador</a:t>
            </a:r>
            <a:r>
              <a:rPr lang="en-US" dirty="0" smtClean="0"/>
              <a:t>:  Un </a:t>
            </a:r>
            <a:r>
              <a:rPr lang="en-US" dirty="0" err="1" smtClean="0"/>
              <a:t>circuto</a:t>
            </a:r>
            <a:r>
              <a:rPr lang="en-US" dirty="0" smtClean="0"/>
              <a:t> </a:t>
            </a:r>
            <a:r>
              <a:rPr lang="en-US" dirty="0" err="1" smtClean="0"/>
              <a:t>cuya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valor </a:t>
            </a:r>
            <a:r>
              <a:rPr lang="en-US" dirty="0" err="1" smtClean="0"/>
              <a:t>acumulado</a:t>
            </a:r>
            <a:r>
              <a:rPr lang="en-US" dirty="0" smtClean="0"/>
              <a:t> de la entrada </a:t>
            </a:r>
            <a:r>
              <a:rPr lang="en-US" dirty="0" err="1" smtClean="0"/>
              <a:t>previa</a:t>
            </a:r>
            <a:r>
              <a:rPr lang="en-US" dirty="0" smtClean="0"/>
              <a:t>.  La </a:t>
            </a:r>
            <a:r>
              <a:rPr lang="en-US" dirty="0" err="1" smtClean="0"/>
              <a:t>salida</a:t>
            </a:r>
            <a:r>
              <a:rPr lang="en-US" dirty="0" smtClean="0"/>
              <a:t> del </a:t>
            </a:r>
            <a:r>
              <a:rPr lang="en-US" dirty="0" err="1" smtClean="0"/>
              <a:t>integrador</a:t>
            </a:r>
            <a:r>
              <a:rPr lang="en-US" dirty="0" smtClean="0"/>
              <a:t> cambia </a:t>
            </a:r>
            <a:r>
              <a:rPr lang="en-US" dirty="0" err="1" smtClean="0"/>
              <a:t>linealmente</a:t>
            </a:r>
            <a:r>
              <a:rPr lang="en-US" dirty="0" smtClean="0"/>
              <a:t> con el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el </a:t>
            </a:r>
            <a:r>
              <a:rPr lang="en-US" dirty="0" err="1" smtClean="0"/>
              <a:t>voltaje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constante</a:t>
            </a:r>
            <a:endParaRPr lang="en-US" dirty="0" smtClean="0"/>
          </a:p>
          <a:p>
            <a:r>
              <a:rPr lang="en-US" dirty="0" smtClean="0"/>
              <a:t>ADC Dual Slope:  ADC </a:t>
            </a:r>
            <a:r>
              <a:rPr lang="en-US" dirty="0" err="1" smtClean="0"/>
              <a:t>Integrador</a:t>
            </a:r>
            <a:r>
              <a:rPr lang="en-US" dirty="0" smtClean="0"/>
              <a:t>.  El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deriva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que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conversion la </a:t>
            </a:r>
            <a:r>
              <a:rPr lang="en-US" dirty="0" err="1" smtClean="0"/>
              <a:t>salida</a:t>
            </a:r>
            <a:r>
              <a:rPr lang="en-US" dirty="0" smtClean="0"/>
              <a:t> cambia </a:t>
            </a:r>
            <a:r>
              <a:rPr lang="en-US" dirty="0" err="1" smtClean="0"/>
              <a:t>linealmente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r>
              <a:rPr lang="en-US" dirty="0" smtClean="0"/>
              <a:t>, con dos </a:t>
            </a:r>
            <a:r>
              <a:rPr lang="en-US" dirty="0" err="1" smtClean="0"/>
              <a:t>pendientes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endParaRPr lang="en-US" dirty="0" smtClean="0"/>
          </a:p>
        </p:txBody>
      </p:sp>
      <p:pic>
        <p:nvPicPr>
          <p:cNvPr id="11266" name="Picture 2" descr="Image result for integrator op 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2" y="4386262"/>
            <a:ext cx="3810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4386262"/>
            <a:ext cx="1357885" cy="4714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857750"/>
            <a:ext cx="1339144" cy="495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5353049"/>
            <a:ext cx="1339144" cy="5901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908" y="4305299"/>
            <a:ext cx="1302192" cy="19098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065" y="4304016"/>
            <a:ext cx="2050868" cy="5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r>
              <a:rPr lang="en-US" dirty="0" smtClean="0"/>
              <a:t>ADC “Dual Slope”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Dibujar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el ADC DS </a:t>
            </a:r>
            <a:r>
              <a:rPr lang="en-US" dirty="0" err="1" smtClean="0"/>
              <a:t>tiene</a:t>
            </a:r>
            <a:r>
              <a:rPr lang="en-US" dirty="0" smtClean="0"/>
              <a:t> C = 0.025uF y R = 10k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V’(t) = Vo(t) + V(t-1)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266" name="Picture 2" descr="Image result for integrator op 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12" y="1152983"/>
            <a:ext cx="3810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381" y="1378858"/>
            <a:ext cx="2050868" cy="5537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12" y="3546630"/>
            <a:ext cx="3563100" cy="21683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211" y="3546630"/>
            <a:ext cx="4229940" cy="21562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350" y="3546630"/>
            <a:ext cx="1990725" cy="10382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193" y="4871210"/>
            <a:ext cx="1790700" cy="6191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050" y="5724760"/>
            <a:ext cx="21240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4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Circuito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</a:t>
            </a:r>
            <a:r>
              <a:rPr lang="en-US" dirty="0" err="1" smtClean="0"/>
              <a:t>Retención</a:t>
            </a:r>
            <a:r>
              <a:rPr lang="en-US" dirty="0" smtClean="0"/>
              <a:t>:  Un </a:t>
            </a:r>
            <a:r>
              <a:rPr lang="en-US" dirty="0" err="1" smtClean="0"/>
              <a:t>cirucuito</a:t>
            </a:r>
            <a:r>
              <a:rPr lang="en-US" dirty="0" smtClean="0"/>
              <a:t> que </a:t>
            </a:r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muestras</a:t>
            </a:r>
            <a:r>
              <a:rPr lang="en-US" dirty="0" smtClean="0"/>
              <a:t> de la </a:t>
            </a:r>
            <a:r>
              <a:rPr lang="en-US" dirty="0" err="1" smtClean="0"/>
              <a:t>señal</a:t>
            </a:r>
            <a:r>
              <a:rPr lang="en-US" dirty="0" smtClean="0"/>
              <a:t> analogical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periodos</a:t>
            </a:r>
            <a:r>
              <a:rPr lang="en-US" dirty="0" smtClean="0"/>
              <a:t> de </a:t>
            </a:r>
            <a:r>
              <a:rPr lang="en-US" dirty="0" err="1" smtClean="0"/>
              <a:t>tiempo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y lo </a:t>
            </a:r>
            <a:r>
              <a:rPr lang="en-US" dirty="0" err="1" smtClean="0"/>
              <a:t>convierte</a:t>
            </a:r>
            <a:r>
              <a:rPr lang="en-US" dirty="0" smtClean="0"/>
              <a:t> a digital,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retiene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3101069"/>
            <a:ext cx="4113068" cy="1809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158" y="3101068"/>
            <a:ext cx="5143201" cy="29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  <a:p>
            <a:r>
              <a:rPr lang="en-US" dirty="0" err="1" smtClean="0"/>
              <a:t>Teorema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:  Un </a:t>
            </a:r>
            <a:r>
              <a:rPr lang="en-US" dirty="0" err="1" smtClean="0"/>
              <a:t>teorema</a:t>
            </a:r>
            <a:r>
              <a:rPr lang="en-US" dirty="0" smtClean="0"/>
              <a:t> que </a:t>
            </a:r>
            <a:r>
              <a:rPr lang="en-US" dirty="0" err="1" smtClean="0"/>
              <a:t>demuestra</a:t>
            </a:r>
            <a:r>
              <a:rPr lang="en-US" dirty="0" smtClean="0"/>
              <a:t> que para preserver </a:t>
            </a:r>
            <a:r>
              <a:rPr lang="en-US" dirty="0" err="1" smtClean="0"/>
              <a:t>informaci´pon</a:t>
            </a:r>
            <a:r>
              <a:rPr lang="en-US" dirty="0" smtClean="0"/>
              <a:t> de 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a </a:t>
            </a:r>
            <a:r>
              <a:rPr lang="en-US" dirty="0" err="1" smtClean="0"/>
              <a:t>una</a:t>
            </a:r>
            <a:r>
              <a:rPr lang="en-US" dirty="0" smtClean="0"/>
              <a:t> rata minima del </a:t>
            </a:r>
            <a:r>
              <a:rPr lang="en-US" dirty="0" err="1" smtClean="0"/>
              <a:t>dobe</a:t>
            </a:r>
            <a:r>
              <a:rPr lang="en-US" dirty="0" smtClean="0"/>
              <a:t> de la </a:t>
            </a:r>
            <a:r>
              <a:rPr lang="en-US" dirty="0" err="1" smtClean="0"/>
              <a:t>frecuencia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Aliasing:  Un </a:t>
            </a:r>
            <a:r>
              <a:rPr lang="en-US" dirty="0" err="1" smtClean="0"/>
              <a:t>fenómeno</a:t>
            </a:r>
            <a:r>
              <a:rPr lang="en-US" dirty="0" smtClean="0"/>
              <a:t> que produce un </a:t>
            </a:r>
            <a:r>
              <a:rPr lang="en-US" dirty="0" err="1" smtClean="0"/>
              <a:t>componente</a:t>
            </a:r>
            <a:r>
              <a:rPr lang="en-US" dirty="0" smtClean="0"/>
              <a:t> de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frecuencia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analógica</a:t>
            </a:r>
            <a:r>
              <a:rPr lang="en-US" dirty="0" smtClean="0"/>
              <a:t> </a:t>
            </a:r>
            <a:r>
              <a:rPr lang="en-US" dirty="0" err="1" smtClean="0"/>
              <a:t>muestreada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la </a:t>
            </a:r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endParaRPr lang="en-US" dirty="0" smtClean="0"/>
          </a:p>
          <a:p>
            <a:r>
              <a:rPr lang="en-US" dirty="0" err="1" smtClean="0"/>
              <a:t>Filtro</a:t>
            </a:r>
            <a:r>
              <a:rPr lang="en-US" dirty="0" smtClean="0"/>
              <a:t> Anti-Aliasing:  Un </a:t>
            </a:r>
            <a:r>
              <a:rPr lang="en-US" dirty="0" err="1" smtClean="0"/>
              <a:t>filtro</a:t>
            </a:r>
            <a:r>
              <a:rPr lang="en-US" dirty="0" smtClean="0"/>
              <a:t> de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que </a:t>
            </a:r>
            <a:r>
              <a:rPr lang="en-US" dirty="0" err="1" smtClean="0"/>
              <a:t>trata</a:t>
            </a:r>
            <a:r>
              <a:rPr lang="en-US" dirty="0" smtClean="0"/>
              <a:t> de </a:t>
            </a:r>
            <a:r>
              <a:rPr lang="en-US" dirty="0" err="1" smtClean="0"/>
              <a:t>llevar</a:t>
            </a:r>
            <a:r>
              <a:rPr lang="en-US" dirty="0" smtClean="0"/>
              <a:t> a la </a:t>
            </a:r>
            <a:r>
              <a:rPr lang="en-US" dirty="0" err="1" smtClean="0"/>
              <a:t>frecuencia</a:t>
            </a:r>
            <a:r>
              <a:rPr lang="en-US" dirty="0" smtClean="0"/>
              <a:t> minima de </a:t>
            </a:r>
            <a:r>
              <a:rPr lang="en-US" dirty="0" err="1" smtClean="0"/>
              <a:t>muestreo</a:t>
            </a:r>
            <a:r>
              <a:rPr lang="en-US" dirty="0" smtClean="0"/>
              <a:t> la </a:t>
            </a:r>
            <a:r>
              <a:rPr lang="en-US" dirty="0" err="1" smtClean="0"/>
              <a:t>señal</a:t>
            </a:r>
            <a:r>
              <a:rPr lang="en-US" dirty="0" smtClean="0"/>
              <a:t> para </a:t>
            </a:r>
            <a:r>
              <a:rPr lang="en-US" dirty="0" err="1" smtClean="0"/>
              <a:t>prevenir</a:t>
            </a:r>
            <a:r>
              <a:rPr lang="en-US" dirty="0" smtClean="0"/>
              <a:t> aliasing </a:t>
            </a:r>
            <a:r>
              <a:rPr lang="en-US" dirty="0" err="1" smtClean="0"/>
              <a:t>en</a:t>
            </a:r>
            <a:r>
              <a:rPr lang="en-US" dirty="0" smtClean="0"/>
              <a:t> el ADC</a:t>
            </a:r>
          </a:p>
        </p:txBody>
      </p:sp>
    </p:spTree>
    <p:extLst>
      <p:ext uri="{BB962C8B-B14F-4D97-AF65-F5344CB8AC3E}">
        <p14:creationId xmlns:p14="http://schemas.microsoft.com/office/powerpoint/2010/main" val="1521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64" y="2779388"/>
            <a:ext cx="7529513" cy="38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Conversión</a:t>
            </a:r>
            <a:r>
              <a:rPr lang="en-US" dirty="0" smtClean="0"/>
              <a:t> de </a:t>
            </a:r>
            <a:r>
              <a:rPr lang="en-US" dirty="0" err="1" smtClean="0"/>
              <a:t>Analógica</a:t>
            </a:r>
            <a:r>
              <a:rPr lang="en-US" dirty="0" smtClean="0"/>
              <a:t> a Digital</a:t>
            </a:r>
          </a:p>
          <a:p>
            <a:endParaRPr lang="en-US" dirty="0"/>
          </a:p>
          <a:p>
            <a:r>
              <a:rPr lang="en-US" dirty="0" err="1" smtClean="0"/>
              <a:t>Frecuencia</a:t>
            </a:r>
            <a:r>
              <a:rPr lang="en-US" dirty="0" smtClean="0"/>
              <a:t> de </a:t>
            </a:r>
            <a:r>
              <a:rPr lang="en-US" dirty="0" err="1" smtClean="0"/>
              <a:t>Muestreo</a:t>
            </a:r>
            <a:r>
              <a:rPr lang="en-US" dirty="0" smtClean="0"/>
              <a:t> y Aliasing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4" y="2676616"/>
            <a:ext cx="7753350" cy="40516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1167396"/>
            <a:ext cx="3823038" cy="21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 de </a:t>
            </a:r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obtiene</a:t>
            </a:r>
            <a:r>
              <a:rPr lang="en-US" dirty="0" smtClean="0"/>
              <a:t> y digitalize data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09664"/>
            <a:ext cx="4914948" cy="35233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754552"/>
            <a:ext cx="3369427" cy="38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Red de </a:t>
            </a:r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:  Un </a:t>
            </a:r>
            <a:r>
              <a:rPr lang="en-US" dirty="0" err="1" smtClean="0"/>
              <a:t>circuito</a:t>
            </a:r>
            <a:r>
              <a:rPr lang="en-US" dirty="0" smtClean="0"/>
              <a:t> que </a:t>
            </a:r>
            <a:r>
              <a:rPr lang="en-US" dirty="0" err="1" smtClean="0"/>
              <a:t>obtiene</a:t>
            </a:r>
            <a:r>
              <a:rPr lang="en-US" dirty="0" smtClean="0"/>
              <a:t> y digitalize data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</a:t>
            </a:r>
            <a:r>
              <a:rPr lang="en-US" dirty="0" err="1" smtClean="0"/>
              <a:t>analógicas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2" y="2657226"/>
            <a:ext cx="3968638" cy="40414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193496"/>
            <a:ext cx="5744317" cy="29815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105" y="5286416"/>
            <a:ext cx="2212295" cy="13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912" y="452718"/>
            <a:ext cx="11226576" cy="1400530"/>
          </a:xfrm>
        </p:spPr>
        <p:txBody>
          <a:bodyPr/>
          <a:lstStyle/>
          <a:p>
            <a:r>
              <a:rPr lang="es-PA" dirty="0" smtClean="0"/>
              <a:t>Interfaz de Circuitos </a:t>
            </a:r>
            <a:r>
              <a:rPr lang="es-PA" dirty="0" err="1" smtClean="0"/>
              <a:t>Analogicos</a:t>
            </a:r>
            <a:r>
              <a:rPr lang="es-PA" dirty="0" smtClean="0"/>
              <a:t> y Digitales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378858"/>
            <a:ext cx="11654972" cy="5254172"/>
          </a:xfrm>
        </p:spPr>
        <p:txBody>
          <a:bodyPr/>
          <a:lstStyle/>
          <a:p>
            <a:r>
              <a:rPr lang="en-US" dirty="0" err="1" smtClean="0"/>
              <a:t>Adquisición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smtClean="0"/>
              <a:t>: 4ch</a:t>
            </a: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8" y="1152983"/>
            <a:ext cx="6196669" cy="54800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5" y="2079123"/>
            <a:ext cx="2781488" cy="23149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5" y="4350352"/>
            <a:ext cx="3817732" cy="24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10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1797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</a:t>
            </a:r>
            <a:r>
              <a:rPr lang="es-PA" dirty="0" smtClean="0"/>
              <a:t>!(!</a:t>
            </a:r>
            <a:r>
              <a:rPr lang="es-PA" dirty="0" smtClean="0"/>
              <a:t>A + !B + !C + </a:t>
            </a:r>
            <a:r>
              <a:rPr lang="es-PA" smtClean="0"/>
              <a:t>!</a:t>
            </a:r>
            <a:r>
              <a:rPr lang="es-PA" smtClean="0"/>
              <a:t>D)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55%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6926</TotalTime>
  <Words>19337</Words>
  <Application>Microsoft Office PowerPoint</Application>
  <PresentationFormat>Panorámica</PresentationFormat>
  <Paragraphs>2738</Paragraphs>
  <Slides>444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444</vt:i4>
      </vt:variant>
    </vt:vector>
  </HeadingPairs>
  <TitlesOfParts>
    <vt:vector size="448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Presentación de PowerPoint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Presentación de PowerPoint</vt:lpstr>
      <vt:lpstr>Decodificadores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salida sencilla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De multiples salidas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Decodificadores – En Visualización</vt:lpstr>
      <vt:lpstr>Encoders</vt:lpstr>
      <vt:lpstr>Encoders</vt:lpstr>
      <vt:lpstr>Encoders</vt:lpstr>
      <vt:lpstr>Encoders</vt:lpstr>
      <vt:lpstr>Encoders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</vt:lpstr>
      <vt:lpstr>Multiplexores – Aplicación en tiempo</vt:lpstr>
      <vt:lpstr>Multiplexores – Aplicación en tiempo</vt:lpstr>
      <vt:lpstr>Multiplexores – Aplicación en tiempo</vt:lpstr>
      <vt:lpstr>Multiplexores – Aplicación en tiempo</vt:lpstr>
      <vt:lpstr>Multiplexores – División de tiempo</vt:lpstr>
      <vt:lpstr>Multiplexores – División de tiempo</vt:lpstr>
      <vt:lpstr>Multiplexores – División de tiempo</vt:lpstr>
      <vt:lpstr>Multiplexores – División de tiempo</vt:lpstr>
      <vt:lpstr>Demultiplexores - Demux</vt:lpstr>
      <vt:lpstr>Demultiplexores - Demux</vt:lpstr>
      <vt:lpstr>Demultiplexores - Demux</vt:lpstr>
      <vt:lpstr>Demultiplexores CMOS (Analógicos)</vt:lpstr>
      <vt:lpstr>Demultiplexores CMOS (Analógicos)</vt:lpstr>
      <vt:lpstr>Demultiplexores CMOS (Analógicos)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Comparadores de Magnitud</vt:lpstr>
      <vt:lpstr>Presentación de PowerPoint</vt:lpstr>
      <vt:lpstr>Aritmética Digital</vt:lpstr>
      <vt:lpstr>Aritmética Digital – Aritmética Binaria sin Signo - Adición</vt:lpstr>
      <vt:lpstr>Aritmética Digital – Aritmética Binaria sin Signo – Adición</vt:lpstr>
      <vt:lpstr>Aritmética Digital – Aritmética Binaria sin Signo - Adición</vt:lpstr>
      <vt:lpstr>Aritmética Digital – Aritmética Binaria sin Signo - Adición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Aritmética Binaria sin Signo - Sustracción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Representación de los números binarios con signo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Aritmética Hexadecimal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Códigos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Sumadores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Circuitos Sumador/Restador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Componentes VHDL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Circuitos operandos</vt:lpstr>
      <vt:lpstr>Aritmética Digital – Sumador BCD</vt:lpstr>
      <vt:lpstr>Aritmética Digital – Sumador BCD</vt:lpstr>
      <vt:lpstr>Aritmética Digital – Sumador BCD</vt:lpstr>
      <vt:lpstr>Aritmética Digital – Sumador BCD</vt:lpstr>
      <vt:lpstr>Presentación de PowerPoint</vt:lpstr>
      <vt:lpstr>Introducción a la lógica Secuencial</vt:lpstr>
      <vt:lpstr>Introducción a la lógica Secuencial</vt:lpstr>
      <vt:lpstr>Introducción a la lógica Secuencial</vt:lpstr>
      <vt:lpstr>Introducción a la lógica Secuencial</vt:lpstr>
      <vt:lpstr>Introducción a la lógica Secuencial Latches NAND / NOR</vt:lpstr>
      <vt:lpstr>Introducción a la lógica Secuencial Latches NAND / NOR</vt:lpstr>
      <vt:lpstr>Introducción a la lógica Secuencial Operación de los Latch</vt:lpstr>
      <vt:lpstr>Introducción a la lógica Secuencial Operación de los Latch – SET</vt:lpstr>
      <vt:lpstr>Introducción a la lógica Secuencial Operación de los Latch - RESET</vt:lpstr>
      <vt:lpstr>Introducción a la lógica Secuencial Oscilación a cortos pulsos de entrada</vt:lpstr>
      <vt:lpstr>Introducción a la lógica Secuencial Oscilacion a cambios de SR al mismo dt</vt:lpstr>
      <vt:lpstr>Introducción a la lógica Secuencial Oscilacion a cambios de SR al mismo dt</vt:lpstr>
      <vt:lpstr>Introducción a la lógica Secuencial Latch SR – Estado Prohibido</vt:lpstr>
      <vt:lpstr>Introducción a la lógica Secuencial Latch SR – Estado Prohibido</vt:lpstr>
      <vt:lpstr>Introducción a la lógica Secuencial Tabla de la verdad</vt:lpstr>
      <vt:lpstr>Introducción a la lógica Secuencial Latch como eliminador de rebotes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SR controlado por compuerta</vt:lpstr>
      <vt:lpstr>Introducción a la lógica Secuencial Latch D o Latch Transparente</vt:lpstr>
      <vt:lpstr>Introducción a la lógica Secuencial Latch D o Latch Transparente</vt:lpstr>
      <vt:lpstr>Introducción a la lógica Secuencial Latch D o Latch Transparente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Latch Multibit en VHDL</vt:lpstr>
      <vt:lpstr>Introducción a la lógica Secuencial Edge-Triggered – D Flip Flops</vt:lpstr>
      <vt:lpstr>Introducción a la lógica Secuencial Edge Triggered – D Flip Flops</vt:lpstr>
      <vt:lpstr>Introducción a la lógica Secuencial Latches vs Flip-Flops</vt:lpstr>
      <vt:lpstr>Introducción a la lógica Secuencial Latches vs Flip-Flops</vt:lpstr>
      <vt:lpstr>Introducción a la lógica Secuencial Flip Flops JK activados por borde</vt:lpstr>
      <vt:lpstr>Introducción a la lógica Secuencial Flip Flops JK activados por borde</vt:lpstr>
      <vt:lpstr>Introducción a la lógica Secuencial Flip Flops JK activados por borde</vt:lpstr>
      <vt:lpstr>Introducción a la lógica Secuencial Circuitos Síncronos vs Asíncronos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Entradas asincrónicas – CLEAR y PRESET</vt:lpstr>
      <vt:lpstr>Introducción a la lógica Secuencial Uso del reset en un circuito asíncrono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Introducción a la lógica Secuencial Flip Flop Tipo T Disparado por Borde</vt:lpstr>
      <vt:lpstr>Presentación de PowerPoint</vt:lpstr>
      <vt:lpstr>Contadores y Registros de Corrimiento</vt:lpstr>
      <vt:lpstr>Contadores y Registros de Corrimiento - Teoría Básica - </vt:lpstr>
      <vt:lpstr>Contadores y Registros de Corrimiento</vt:lpstr>
      <vt:lpstr>Contadores y Registros de Corrimiento</vt:lpstr>
      <vt:lpstr>Contadores y Registros de Corrimiento</vt:lpstr>
      <vt:lpstr>Contadores y Registros de Corrimiento</vt:lpstr>
      <vt:lpstr>Contadores y Registros de Corrimiento </vt:lpstr>
      <vt:lpstr>Contadores y Registros de Corrimiento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Diseño de contadores sincrónicos - </vt:lpstr>
      <vt:lpstr>Contadores y Registros de Corrimiento - Contadores en VHDL - </vt:lpstr>
      <vt:lpstr>Contadores y Registros de Corrimiento - Contadores en VHDL 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Entradas de Control: Contadores Sinc.- </vt:lpstr>
      <vt:lpstr>Contadores y Registros de Corrimiento - Contador con Preset en VHDL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Registros de Desplazamiento - </vt:lpstr>
      <vt:lpstr>Contadores y Registros de Corrimiento - Contadores de Anillo - </vt:lpstr>
      <vt:lpstr>Contadores y Registros de Corrimiento - Contadores de Anillo - </vt:lpstr>
      <vt:lpstr>Contadores y Registros de Corrimiento - Contador de Johnson - </vt:lpstr>
      <vt:lpstr>Presentación de PowerPoint</vt:lpstr>
      <vt:lpstr>Máquinas de Estado</vt:lpstr>
      <vt:lpstr>Máquinas de Estado</vt:lpstr>
      <vt:lpstr>Máquinas de Estado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sin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Máquinas de Estado con Control de Entrada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Eliminador de Rebotes para un NO pushbutton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Estados no Utilizados en Máquina de Estados</vt:lpstr>
      <vt:lpstr>Controlador de Tráfico de Luces</vt:lpstr>
      <vt:lpstr>Controlador de Tráfico de Luces</vt:lpstr>
      <vt:lpstr>Controlador de Tráfico de Luces</vt:lpstr>
      <vt:lpstr>Controlador de Tráfico de Luces</vt:lpstr>
      <vt:lpstr>Presentación de PowerPoint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Interfaz de Circuitos Analogicos y Digitales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487</cp:revision>
  <cp:lastPrinted>2019-02-19T17:02:12Z</cp:lastPrinted>
  <dcterms:created xsi:type="dcterms:W3CDTF">2018-02-28T08:20:25Z</dcterms:created>
  <dcterms:modified xsi:type="dcterms:W3CDTF">2019-09-20T01:52:13Z</dcterms:modified>
</cp:coreProperties>
</file>